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306" r:id="rId5"/>
    <p:sldId id="308" r:id="rId6"/>
    <p:sldId id="304" r:id="rId7"/>
    <p:sldId id="309" r:id="rId8"/>
    <p:sldId id="310" r:id="rId9"/>
    <p:sldId id="315" r:id="rId10"/>
    <p:sldId id="314" r:id="rId11"/>
    <p:sldId id="317" r:id="rId12"/>
    <p:sldId id="266" r:id="rId13"/>
    <p:sldId id="321" r:id="rId14"/>
    <p:sldId id="316" r:id="rId15"/>
    <p:sldId id="324" r:id="rId16"/>
    <p:sldId id="260" r:id="rId17"/>
    <p:sldId id="261" r:id="rId18"/>
    <p:sldId id="262" r:id="rId19"/>
    <p:sldId id="326" r:id="rId20"/>
    <p:sldId id="325" r:id="rId21"/>
    <p:sldId id="327" r:id="rId22"/>
    <p:sldId id="259" r:id="rId23"/>
    <p:sldId id="319" r:id="rId24"/>
    <p:sldId id="318" r:id="rId25"/>
    <p:sldId id="263" r:id="rId26"/>
    <p:sldId id="264" r:id="rId27"/>
    <p:sldId id="265" r:id="rId28"/>
    <p:sldId id="312" r:id="rId29"/>
    <p:sldId id="322" r:id="rId30"/>
    <p:sldId id="257" r:id="rId31"/>
    <p:sldId id="258" r:id="rId32"/>
    <p:sldId id="328" r:id="rId33"/>
    <p:sldId id="268" r:id="rId34"/>
    <p:sldId id="320" r:id="rId35"/>
    <p:sldId id="269" r:id="rId36"/>
    <p:sldId id="330" r:id="rId37"/>
    <p:sldId id="323" r:id="rId38"/>
    <p:sldId id="329" r:id="rId39"/>
    <p:sldId id="331" r:id="rId40"/>
    <p:sldId id="332" r:id="rId41"/>
    <p:sldId id="333" r:id="rId42"/>
    <p:sldId id="334" r:id="rId43"/>
    <p:sldId id="335" r:id="rId44"/>
    <p:sldId id="33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snapToGrid="0" snapToObjects="1">
      <p:cViewPr varScale="1">
        <p:scale>
          <a:sx n="83" d="100"/>
          <a:sy n="83" d="100"/>
        </p:scale>
        <p:origin x="1450"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5935A1C-8E22-8241-B2BF-617BA885D368}"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2420533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935A1C-8E22-8241-B2BF-617BA885D368}"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2059778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935A1C-8E22-8241-B2BF-617BA885D368}"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4151384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935A1C-8E22-8241-B2BF-617BA885D368}"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2363172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935A1C-8E22-8241-B2BF-617BA885D368}" type="datetimeFigureOut">
              <a:rPr lang="en-US" smtClean="0"/>
              <a:t>1/26/2021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3139926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935A1C-8E22-8241-B2BF-617BA885D368}"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2748990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935A1C-8E22-8241-B2BF-617BA885D368}" type="datetimeFigureOut">
              <a:rPr lang="en-US" smtClean="0"/>
              <a:t>1/26/2021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504748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935A1C-8E22-8241-B2BF-617BA885D368}" type="datetimeFigureOut">
              <a:rPr lang="en-US" smtClean="0"/>
              <a:t>1/26/2021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3290236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935A1C-8E22-8241-B2BF-617BA885D368}" type="datetimeFigureOut">
              <a:rPr lang="en-US" smtClean="0"/>
              <a:t>1/26/2021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901202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935A1C-8E22-8241-B2BF-617BA885D368}"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1451047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935A1C-8E22-8241-B2BF-617BA885D368}" type="datetimeFigureOut">
              <a:rPr lang="en-US" smtClean="0"/>
              <a:t>1/26/2021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67616-C04E-1944-96B5-6DF233DA9829}" type="slidenum">
              <a:rPr lang="en-US" smtClean="0"/>
              <a:t>‹N°›</a:t>
            </a:fld>
            <a:endParaRPr lang="en-US"/>
          </a:p>
        </p:txBody>
      </p:sp>
    </p:spTree>
    <p:extLst>
      <p:ext uri="{BB962C8B-B14F-4D97-AF65-F5344CB8AC3E}">
        <p14:creationId xmlns:p14="http://schemas.microsoft.com/office/powerpoint/2010/main" val="150455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935A1C-8E22-8241-B2BF-617BA885D368}" type="datetimeFigureOut">
              <a:rPr lang="en-US" smtClean="0"/>
              <a:t>1/26/2021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B67616-C04E-1944-96B5-6DF233DA9829}" type="slidenum">
              <a:rPr lang="en-US" smtClean="0"/>
              <a:t>‹N°›</a:t>
            </a:fld>
            <a:endParaRPr lang="en-US"/>
          </a:p>
        </p:txBody>
      </p:sp>
    </p:spTree>
    <p:extLst>
      <p:ext uri="{BB962C8B-B14F-4D97-AF65-F5344CB8AC3E}">
        <p14:creationId xmlns:p14="http://schemas.microsoft.com/office/powerpoint/2010/main" val="2872413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onlinelibrary.wiley.com/doi/10.1890/0012-9623-92.2.196/full" TargetMode="External"/><Relationship Id="rId2" Type="http://schemas.openxmlformats.org/officeDocument/2006/relationships/hyperlink" Target="https://dynamicecology.wordpress.com/2016/02/24/the-5-pivotal-paragraphs-in-a-paper/" TargetMode="External"/><Relationship Id="rId1" Type="http://schemas.openxmlformats.org/officeDocument/2006/relationships/slideLayout" Target="../slideLayouts/slideLayout1.xml"/><Relationship Id="rId4" Type="http://schemas.openxmlformats.org/officeDocument/2006/relationships/hyperlink" Target="https://home.gwu.edu/~jcmarsh/wiki/uploads/Research/Science_of_Scientific_Writing.pdf"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uconnlibrary.wordpress.com/" TargetMode="External"/><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4909" y="381000"/>
            <a:ext cx="8255000" cy="4770537"/>
          </a:xfrm>
          <a:prstGeom prst="rect">
            <a:avLst/>
          </a:prstGeom>
          <a:noFill/>
        </p:spPr>
        <p:txBody>
          <a:bodyPr wrap="square" rtlCol="0">
            <a:spAutoFit/>
          </a:bodyPr>
          <a:lstStyle/>
          <a:p>
            <a:pPr algn="ctr"/>
            <a:r>
              <a:rPr lang="en-US" sz="4000" b="1" i="1" dirty="0">
                <a:effectLst>
                  <a:outerShdw blurRad="50800" dist="38100" dir="2700000" algn="tl" rotWithShape="0">
                    <a:srgbClr val="000000">
                      <a:alpha val="43000"/>
                    </a:srgbClr>
                  </a:outerShdw>
                </a:effectLst>
                <a:latin typeface="Georgia"/>
                <a:cs typeface="Georgia"/>
              </a:rPr>
              <a:t>Scientific Writing</a:t>
            </a:r>
          </a:p>
          <a:p>
            <a:pPr algn="ctr"/>
            <a:endParaRPr lang="en-US" sz="2800" b="1" dirty="0">
              <a:latin typeface="Georgia"/>
              <a:cs typeface="Georgia"/>
            </a:endParaRPr>
          </a:p>
          <a:p>
            <a:pPr algn="ctr"/>
            <a:r>
              <a:rPr lang="en-US" sz="2800" b="1" dirty="0">
                <a:latin typeface="Georgia"/>
                <a:cs typeface="Georgia"/>
              </a:rPr>
              <a:t>and</a:t>
            </a:r>
          </a:p>
          <a:p>
            <a:pPr algn="ctr"/>
            <a:endParaRPr lang="en-US" sz="2800" b="1" dirty="0">
              <a:latin typeface="Georgia"/>
              <a:cs typeface="Georgia"/>
            </a:endParaRPr>
          </a:p>
          <a:p>
            <a:pPr algn="ctr"/>
            <a:r>
              <a:rPr lang="en-US" sz="4000" b="1" i="1" dirty="0">
                <a:effectLst>
                  <a:outerShdw blurRad="50800" dist="38100" dir="2700000" algn="tl" rotWithShape="0">
                    <a:srgbClr val="000000">
                      <a:alpha val="43000"/>
                    </a:srgbClr>
                  </a:outerShdw>
                </a:effectLst>
                <a:latin typeface="Georgia"/>
                <a:cs typeface="Georgia"/>
              </a:rPr>
              <a:t>The World of Publishing</a:t>
            </a:r>
          </a:p>
          <a:p>
            <a:pPr algn="ctr"/>
            <a:endParaRPr lang="en-US" sz="2800" b="1" dirty="0">
              <a:latin typeface="Georgia"/>
              <a:cs typeface="Georgia"/>
            </a:endParaRPr>
          </a:p>
          <a:p>
            <a:pPr algn="ctr"/>
            <a:endParaRPr lang="en-US" sz="2800" b="1" dirty="0">
              <a:latin typeface="Georgia"/>
              <a:cs typeface="Georgia"/>
            </a:endParaRPr>
          </a:p>
          <a:p>
            <a:pPr algn="ctr"/>
            <a:r>
              <a:rPr lang="en-US" sz="2800" b="1" dirty="0">
                <a:latin typeface="Georgia"/>
                <a:cs typeface="Georgia"/>
              </a:rPr>
              <a:t>Kyle Dexter</a:t>
            </a:r>
          </a:p>
          <a:p>
            <a:pPr algn="ctr"/>
            <a:r>
              <a:rPr lang="en-US" sz="2800" b="1" dirty="0" err="1">
                <a:solidFill>
                  <a:srgbClr val="0070C0"/>
                </a:solidFill>
                <a:latin typeface="Georgia"/>
                <a:cs typeface="Georgia"/>
              </a:rPr>
              <a:t>kyle.dexter@ed.ac.uk</a:t>
            </a:r>
            <a:endParaRPr lang="en-US" sz="2800" b="1" dirty="0">
              <a:solidFill>
                <a:srgbClr val="0070C0"/>
              </a:solidFill>
              <a:latin typeface="Georgia"/>
              <a:cs typeface="Georgia"/>
            </a:endParaRPr>
          </a:p>
          <a:p>
            <a:pPr algn="ctr"/>
            <a:endParaRPr lang="en-US" sz="2800" b="1" dirty="0">
              <a:latin typeface="Georgia"/>
              <a:cs typeface="Georgia"/>
            </a:endParaRPr>
          </a:p>
        </p:txBody>
      </p:sp>
    </p:spTree>
    <p:extLst>
      <p:ext uri="{BB962C8B-B14F-4D97-AF65-F5344CB8AC3E}">
        <p14:creationId xmlns:p14="http://schemas.microsoft.com/office/powerpoint/2010/main" val="42601724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6"/>
          </a:xfrm>
          <a:prstGeom prst="rect">
            <a:avLst/>
          </a:prstGeom>
          <a:noFill/>
        </p:spPr>
        <p:txBody>
          <a:bodyPr wrap="square" rtlCol="0">
            <a:spAutoFit/>
          </a:bodyPr>
          <a:lstStyle/>
          <a:p>
            <a:pPr algn="ctr"/>
            <a:r>
              <a:rPr lang="en-US" sz="3200" b="1" i="1" dirty="0">
                <a:latin typeface="Georgia"/>
                <a:cs typeface="Georgia"/>
              </a:rPr>
              <a:t>Outline for Today</a:t>
            </a:r>
          </a:p>
        </p:txBody>
      </p:sp>
      <p:sp>
        <p:nvSpPr>
          <p:cNvPr id="3" name="TextBox 2"/>
          <p:cNvSpPr txBox="1"/>
          <p:nvPr/>
        </p:nvSpPr>
        <p:spPr>
          <a:xfrm>
            <a:off x="1085273" y="1177636"/>
            <a:ext cx="6892636" cy="1938992"/>
          </a:xfrm>
          <a:prstGeom prst="rect">
            <a:avLst/>
          </a:prstGeom>
          <a:noFill/>
        </p:spPr>
        <p:txBody>
          <a:bodyPr wrap="square" rtlCol="0">
            <a:spAutoFit/>
          </a:bodyPr>
          <a:lstStyle/>
          <a:p>
            <a:pPr marL="342900" indent="-342900">
              <a:buFont typeface="Wingdings" charset="2"/>
              <a:buChar char="Ø"/>
            </a:pPr>
            <a:r>
              <a:rPr lang="en-US" sz="2400" b="1" dirty="0">
                <a:solidFill>
                  <a:schemeClr val="tx1">
                    <a:lumMod val="50000"/>
                    <a:lumOff val="50000"/>
                  </a:schemeClr>
                </a:solidFill>
                <a:latin typeface="Georgia"/>
                <a:cs typeface="Georgia"/>
              </a:rPr>
              <a:t>General principles of scientific writing</a:t>
            </a:r>
          </a:p>
          <a:p>
            <a:pPr marL="342900" indent="-342900">
              <a:buFont typeface="Wingdings" charset="2"/>
              <a:buChar char="Ø"/>
            </a:pPr>
            <a:endParaRPr lang="en-US" sz="2400" b="1" dirty="0">
              <a:latin typeface="Georgia"/>
              <a:cs typeface="Georgia"/>
            </a:endParaRPr>
          </a:p>
          <a:p>
            <a:pPr marL="342900" indent="-342900">
              <a:buFont typeface="Wingdings" charset="2"/>
              <a:buChar char="Ø"/>
            </a:pPr>
            <a:r>
              <a:rPr lang="en-US" sz="2400" b="1" dirty="0">
                <a:latin typeface="Georgia"/>
                <a:cs typeface="Georgia"/>
              </a:rPr>
              <a:t>Structure of a scientific document</a:t>
            </a:r>
          </a:p>
          <a:p>
            <a:endParaRPr lang="en-US" sz="2400" b="1" dirty="0">
              <a:latin typeface="Georgia"/>
              <a:cs typeface="Georgia"/>
            </a:endParaRPr>
          </a:p>
          <a:p>
            <a:pPr marL="342900" indent="-342900">
              <a:buFont typeface="Wingdings" charset="2"/>
              <a:buChar char="Ø"/>
            </a:pPr>
            <a:r>
              <a:rPr lang="en-US" sz="2400" b="1" dirty="0">
                <a:solidFill>
                  <a:srgbClr val="7F7F7F"/>
                </a:solidFill>
                <a:latin typeface="Georgia"/>
                <a:cs typeface="Georgia"/>
              </a:rPr>
              <a:t>More specifics about journal articles</a:t>
            </a:r>
          </a:p>
        </p:txBody>
      </p:sp>
    </p:spTree>
    <p:extLst>
      <p:ext uri="{BB962C8B-B14F-4D97-AF65-F5344CB8AC3E}">
        <p14:creationId xmlns:p14="http://schemas.microsoft.com/office/powerpoint/2010/main" val="3540580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The Abstract</a:t>
            </a:r>
          </a:p>
        </p:txBody>
      </p:sp>
      <p:sp>
        <p:nvSpPr>
          <p:cNvPr id="4" name="TextBox 3"/>
          <p:cNvSpPr txBox="1"/>
          <p:nvPr/>
        </p:nvSpPr>
        <p:spPr>
          <a:xfrm>
            <a:off x="5149273" y="820907"/>
            <a:ext cx="3740727" cy="5262979"/>
          </a:xfrm>
          <a:prstGeom prst="rect">
            <a:avLst/>
          </a:prstGeom>
          <a:noFill/>
        </p:spPr>
        <p:txBody>
          <a:bodyPr wrap="square" rtlCol="0">
            <a:spAutoFit/>
          </a:bodyPr>
          <a:lstStyle/>
          <a:p>
            <a:pPr marL="285750" indent="-285750">
              <a:buFont typeface="Arial"/>
              <a:buChar char="•"/>
            </a:pPr>
            <a:r>
              <a:rPr lang="en-US" sz="2400" dirty="0">
                <a:latin typeface="Georgia"/>
                <a:cs typeface="Georgia"/>
              </a:rPr>
              <a:t>This is the only part of a paper or thesis that most people will ever read.</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So, spend a lot of time on this.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Every word counts!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This should be a summary of the whole paper, not just the aims.</a:t>
            </a:r>
          </a:p>
          <a:p>
            <a:endParaRPr lang="en-US" sz="2400" dirty="0">
              <a:latin typeface="Georgia"/>
              <a:cs typeface="Georgia"/>
            </a:endParaRPr>
          </a:p>
        </p:txBody>
      </p:sp>
      <p:pic>
        <p:nvPicPr>
          <p:cNvPr id="5" name="Picture 4" descr="the-weeping-woma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099" y="813954"/>
            <a:ext cx="4268355" cy="5212933"/>
          </a:xfrm>
          <a:prstGeom prst="rect">
            <a:avLst/>
          </a:prstGeom>
        </p:spPr>
      </p:pic>
    </p:spTree>
    <p:extLst>
      <p:ext uri="{BB962C8B-B14F-4D97-AF65-F5344CB8AC3E}">
        <p14:creationId xmlns:p14="http://schemas.microsoft.com/office/powerpoint/2010/main" val="2864419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21928" y="249381"/>
            <a:ext cx="3100144" cy="584775"/>
          </a:xfrm>
          <a:prstGeom prst="rect">
            <a:avLst/>
          </a:prstGeom>
          <a:noFill/>
        </p:spPr>
        <p:txBody>
          <a:bodyPr wrap="none" rtlCol="0">
            <a:spAutoFit/>
          </a:bodyPr>
          <a:lstStyle/>
          <a:p>
            <a:r>
              <a:rPr lang="en-GB" sz="3200" dirty="0"/>
              <a:t>Abstract checklist</a:t>
            </a:r>
          </a:p>
        </p:txBody>
      </p:sp>
      <p:sp>
        <p:nvSpPr>
          <p:cNvPr id="5" name="TextBox 4"/>
          <p:cNvSpPr txBox="1"/>
          <p:nvPr/>
        </p:nvSpPr>
        <p:spPr>
          <a:xfrm>
            <a:off x="226163" y="1477818"/>
            <a:ext cx="8691675" cy="3416320"/>
          </a:xfrm>
          <a:prstGeom prst="rect">
            <a:avLst/>
          </a:prstGeom>
          <a:noFill/>
        </p:spPr>
        <p:txBody>
          <a:bodyPr wrap="none" rtlCol="0">
            <a:spAutoFit/>
          </a:bodyPr>
          <a:lstStyle/>
          <a:p>
            <a:pPr marL="342900" indent="-342900">
              <a:buFont typeface="Arial" panose="020B0604020202020204" pitchFamily="34" charset="0"/>
              <a:buChar char="•"/>
            </a:pPr>
            <a:r>
              <a:rPr lang="en-GB" sz="2400" b="1" dirty="0"/>
              <a:t>Motivation: </a:t>
            </a:r>
            <a:r>
              <a:rPr lang="en-GB" sz="2400" dirty="0"/>
              <a:t>why do we care about this topic?</a:t>
            </a:r>
          </a:p>
          <a:p>
            <a:endParaRPr lang="en-GB" sz="2400" dirty="0"/>
          </a:p>
          <a:p>
            <a:pPr marL="342900" indent="-342900">
              <a:buFont typeface="Arial" panose="020B0604020202020204" pitchFamily="34" charset="0"/>
              <a:buChar char="•"/>
            </a:pPr>
            <a:r>
              <a:rPr lang="en-GB" sz="2400" b="1" dirty="0"/>
              <a:t>The gap: </a:t>
            </a:r>
            <a:r>
              <a:rPr lang="en-GB" sz="2400" dirty="0"/>
              <a:t>what problem have you solved / are trying to solve?</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b="1" dirty="0"/>
              <a:t>Methods: </a:t>
            </a:r>
            <a:r>
              <a:rPr lang="en-GB" sz="2400" dirty="0"/>
              <a:t>how did you solve the problem or make progress on it?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b="1" dirty="0"/>
              <a:t>Results:</a:t>
            </a:r>
            <a:r>
              <a:rPr lang="en-GB" sz="2400" dirty="0"/>
              <a:t> what did you find?</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b="1" dirty="0"/>
              <a:t>Conclusions: </a:t>
            </a:r>
            <a:r>
              <a:rPr lang="en-GB" sz="2400" dirty="0"/>
              <a:t>what are the implications of this work?</a:t>
            </a:r>
          </a:p>
        </p:txBody>
      </p:sp>
    </p:spTree>
    <p:extLst>
      <p:ext uri="{BB962C8B-B14F-4D97-AF65-F5344CB8AC3E}">
        <p14:creationId xmlns:p14="http://schemas.microsoft.com/office/powerpoint/2010/main" val="213828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49273" y="295589"/>
            <a:ext cx="3740727" cy="6740306"/>
          </a:xfrm>
          <a:prstGeom prst="rect">
            <a:avLst/>
          </a:prstGeom>
          <a:noFill/>
        </p:spPr>
        <p:txBody>
          <a:bodyPr wrap="square" rtlCol="0">
            <a:spAutoFit/>
          </a:bodyPr>
          <a:lstStyle/>
          <a:p>
            <a:pPr marL="285750" indent="-285750">
              <a:buFont typeface="Arial"/>
              <a:buChar char="•"/>
            </a:pPr>
            <a:r>
              <a:rPr lang="en-US" sz="2400" dirty="0">
                <a:latin typeface="Georgia"/>
                <a:cs typeface="Georgia"/>
              </a:rPr>
              <a:t>Go from very general to specific.</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The first and last paragraphs are critical.</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You have to convince the reader that what you are studying is of the highest importance and that the approach you took to study it is the BEST way to do it.</a:t>
            </a:r>
            <a:endParaRPr lang="en-US" sz="2000" dirty="0">
              <a:latin typeface="Georgia"/>
              <a:cs typeface="Georgia"/>
            </a:endParaRP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Think of this as a sales pitch. You are selling your research.</a:t>
            </a:r>
          </a:p>
          <a:p>
            <a:endParaRPr lang="en-US" sz="2400" dirty="0">
              <a:latin typeface="Georgia"/>
              <a:cs typeface="Georgia"/>
            </a:endParaRPr>
          </a:p>
        </p:txBody>
      </p:sp>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Introduction</a:t>
            </a:r>
          </a:p>
        </p:txBody>
      </p:sp>
      <p:pic>
        <p:nvPicPr>
          <p:cNvPr id="5" name="Picture 4" descr="tips-on-writing-introduction-intro-newslet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91" y="796637"/>
            <a:ext cx="4860636" cy="4860636"/>
          </a:xfrm>
          <a:prstGeom prst="rect">
            <a:avLst/>
          </a:prstGeom>
        </p:spPr>
      </p:pic>
    </p:spTree>
    <p:extLst>
      <p:ext uri="{BB962C8B-B14F-4D97-AF65-F5344CB8AC3E}">
        <p14:creationId xmlns:p14="http://schemas.microsoft.com/office/powerpoint/2010/main" val="3356749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149273" y="584214"/>
            <a:ext cx="3740727" cy="6186309"/>
          </a:xfrm>
          <a:prstGeom prst="rect">
            <a:avLst/>
          </a:prstGeom>
          <a:noFill/>
        </p:spPr>
        <p:txBody>
          <a:bodyPr wrap="square" rtlCol="0">
            <a:spAutoFit/>
          </a:bodyPr>
          <a:lstStyle/>
          <a:p>
            <a:pPr marL="285750" indent="-285750">
              <a:buFont typeface="Arial"/>
              <a:buChar char="•"/>
            </a:pPr>
            <a:r>
              <a:rPr lang="en-US" sz="2400" dirty="0">
                <a:latin typeface="Georgia"/>
                <a:cs typeface="Georgia"/>
              </a:rPr>
              <a:t>To repeat, only include things that you did which are relevant to the golden thread.</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Concision can be a struggle here, even while you try and ensure reproducibility.</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Common sections include </a:t>
            </a:r>
          </a:p>
          <a:p>
            <a:pPr marL="800100" lvl="1" indent="-342900">
              <a:buFont typeface="Courier New"/>
              <a:buChar char="o"/>
            </a:pPr>
            <a:r>
              <a:rPr lang="en-US" sz="2000" dirty="0">
                <a:latin typeface="Georgia"/>
                <a:cs typeface="Georgia"/>
              </a:rPr>
              <a:t>study site/species, </a:t>
            </a:r>
          </a:p>
          <a:p>
            <a:pPr marL="800100" lvl="1" indent="-342900">
              <a:buFont typeface="Courier New"/>
              <a:buChar char="o"/>
            </a:pPr>
            <a:r>
              <a:rPr lang="en-US" sz="2000" dirty="0">
                <a:latin typeface="Georgia"/>
                <a:cs typeface="Georgia"/>
              </a:rPr>
              <a:t>field/laboratory work, </a:t>
            </a:r>
          </a:p>
          <a:p>
            <a:pPr marL="800100" lvl="1" indent="-342900">
              <a:buFont typeface="Courier New"/>
              <a:buChar char="o"/>
            </a:pPr>
            <a:r>
              <a:rPr lang="en-US" sz="2000" dirty="0">
                <a:latin typeface="Georgia"/>
                <a:cs typeface="Georgia"/>
              </a:rPr>
              <a:t>data/statistical analysis</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Materials and Methods</a:t>
            </a:r>
          </a:p>
        </p:txBody>
      </p:sp>
      <p:pic>
        <p:nvPicPr>
          <p:cNvPr id="5" name="Picture 4" descr="puzzle_pieces_house_teamwork_1600_cl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72" y="1293091"/>
            <a:ext cx="5218545" cy="3913909"/>
          </a:xfrm>
          <a:prstGeom prst="rect">
            <a:avLst/>
          </a:prstGeom>
        </p:spPr>
      </p:pic>
    </p:spTree>
    <p:extLst>
      <p:ext uri="{BB962C8B-B14F-4D97-AF65-F5344CB8AC3E}">
        <p14:creationId xmlns:p14="http://schemas.microsoft.com/office/powerpoint/2010/main" val="214555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56905" y="670588"/>
            <a:ext cx="3925455" cy="5262979"/>
          </a:xfrm>
          <a:prstGeom prst="rect">
            <a:avLst/>
          </a:prstGeom>
          <a:noFill/>
        </p:spPr>
        <p:txBody>
          <a:bodyPr wrap="square" rtlCol="0">
            <a:spAutoFit/>
          </a:bodyPr>
          <a:lstStyle/>
          <a:p>
            <a:pPr marL="285750" indent="-285750">
              <a:buFont typeface="Arial"/>
              <a:buChar char="•"/>
            </a:pPr>
            <a:r>
              <a:rPr lang="en-US" sz="2400" dirty="0">
                <a:latin typeface="Georgia"/>
                <a:cs typeface="Georgia"/>
              </a:rPr>
              <a:t>Major results should be presented visually. Most readers will only look at the abstract and figures.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Be prepared to spend a lot of time on these.</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Common to include a map of study area with inset for overall location.</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Minimize white space</a:t>
            </a:r>
          </a:p>
          <a:p>
            <a:endParaRPr lang="en-US" sz="2400" dirty="0">
              <a:latin typeface="Georgia"/>
              <a:cs typeface="Georgia"/>
            </a:endParaRPr>
          </a:p>
        </p:txBody>
      </p:sp>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Results: Figures</a:t>
            </a:r>
          </a:p>
        </p:txBody>
      </p:sp>
      <p:pic>
        <p:nvPicPr>
          <p:cNvPr id="6" name="Picture 5" descr="figu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6" y="1007918"/>
            <a:ext cx="4708168" cy="3667991"/>
          </a:xfrm>
          <a:prstGeom prst="rect">
            <a:avLst/>
          </a:prstGeom>
        </p:spPr>
      </p:pic>
    </p:spTree>
    <p:extLst>
      <p:ext uri="{BB962C8B-B14F-4D97-AF65-F5344CB8AC3E}">
        <p14:creationId xmlns:p14="http://schemas.microsoft.com/office/powerpoint/2010/main" val="101467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A Picture is Worth a Thousand Words</a:t>
            </a:r>
          </a:p>
        </p:txBody>
      </p:sp>
      <p:pic>
        <p:nvPicPr>
          <p:cNvPr id="5" name="Picture 4" descr="ngeo1797-f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8819" y="898237"/>
            <a:ext cx="4633342" cy="5240672"/>
          </a:xfrm>
          <a:prstGeom prst="rect">
            <a:avLst/>
          </a:prstGeom>
        </p:spPr>
      </p:pic>
      <p:pic>
        <p:nvPicPr>
          <p:cNvPr id="6" name="Picture 5" descr="boring_fig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20" y="1397001"/>
            <a:ext cx="4343400" cy="4343400"/>
          </a:xfrm>
          <a:prstGeom prst="rect">
            <a:avLst/>
          </a:prstGeom>
        </p:spPr>
      </p:pic>
    </p:spTree>
    <p:extLst>
      <p:ext uri="{BB962C8B-B14F-4D97-AF65-F5344CB8AC3E}">
        <p14:creationId xmlns:p14="http://schemas.microsoft.com/office/powerpoint/2010/main" val="2781043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18108" y="249381"/>
            <a:ext cx="2907784" cy="584775"/>
          </a:xfrm>
          <a:prstGeom prst="rect">
            <a:avLst/>
          </a:prstGeom>
          <a:noFill/>
        </p:spPr>
        <p:txBody>
          <a:bodyPr wrap="none" rtlCol="0">
            <a:spAutoFit/>
          </a:bodyPr>
          <a:lstStyle/>
          <a:p>
            <a:r>
              <a:rPr lang="en-GB" sz="3200" dirty="0"/>
              <a:t>Figures checklist</a:t>
            </a:r>
          </a:p>
        </p:txBody>
      </p:sp>
      <p:sp>
        <p:nvSpPr>
          <p:cNvPr id="5" name="TextBox 4"/>
          <p:cNvSpPr txBox="1"/>
          <p:nvPr/>
        </p:nvSpPr>
        <p:spPr>
          <a:xfrm>
            <a:off x="1249712" y="1080659"/>
            <a:ext cx="6202917" cy="4401205"/>
          </a:xfrm>
          <a:prstGeom prst="rect">
            <a:avLst/>
          </a:prstGeom>
          <a:noFill/>
        </p:spPr>
        <p:txBody>
          <a:bodyPr wrap="none" rtlCol="0">
            <a:spAutoFit/>
          </a:bodyPr>
          <a:lstStyle/>
          <a:p>
            <a:pPr>
              <a:spcAft>
                <a:spcPts val="600"/>
              </a:spcAft>
            </a:pPr>
            <a:r>
              <a:rPr lang="en-GB" sz="2400" dirty="0"/>
              <a:t>Every figure in a paper must be:</a:t>
            </a:r>
          </a:p>
          <a:p>
            <a:pPr marL="342900" indent="-342900">
              <a:spcAft>
                <a:spcPts val="600"/>
              </a:spcAft>
              <a:buFont typeface="Arial" panose="020B0604020202020204" pitchFamily="34" charset="0"/>
              <a:buChar char="•"/>
            </a:pPr>
            <a:r>
              <a:rPr lang="en-GB" sz="2400" dirty="0"/>
              <a:t>necessary</a:t>
            </a:r>
          </a:p>
          <a:p>
            <a:pPr marL="342900" indent="-342900">
              <a:spcAft>
                <a:spcPts val="600"/>
              </a:spcAft>
              <a:buFont typeface="Arial" panose="020B0604020202020204" pitchFamily="34" charset="0"/>
              <a:buChar char="•"/>
            </a:pPr>
            <a:r>
              <a:rPr lang="en-GB" sz="2400" dirty="0"/>
              <a:t>legible (resolution, font size)</a:t>
            </a:r>
          </a:p>
          <a:p>
            <a:pPr marL="342900" indent="-342900">
              <a:spcAft>
                <a:spcPts val="600"/>
              </a:spcAft>
              <a:buFont typeface="Arial" panose="020B0604020202020204" pitchFamily="34" charset="0"/>
              <a:buChar char="•"/>
            </a:pPr>
            <a:r>
              <a:rPr lang="en-GB" sz="2400" dirty="0"/>
              <a:t>referred to in the text </a:t>
            </a:r>
          </a:p>
          <a:p>
            <a:pPr marL="342900" indent="-342900">
              <a:spcAft>
                <a:spcPts val="600"/>
              </a:spcAft>
              <a:buFont typeface="Arial" panose="020B0604020202020204" pitchFamily="34" charset="0"/>
              <a:buChar char="•"/>
            </a:pPr>
            <a:r>
              <a:rPr lang="en-GB" sz="2400" dirty="0"/>
              <a:t>numbered</a:t>
            </a:r>
          </a:p>
          <a:p>
            <a:pPr marL="342900" indent="-342900">
              <a:buFont typeface="Arial" panose="020B0604020202020204" pitchFamily="34" charset="0"/>
              <a:buChar char="•"/>
            </a:pPr>
            <a:endParaRPr lang="en-GB" sz="2400" dirty="0"/>
          </a:p>
          <a:p>
            <a:pPr>
              <a:spcAft>
                <a:spcPts val="600"/>
              </a:spcAft>
            </a:pPr>
            <a:r>
              <a:rPr lang="en-GB" sz="2400" dirty="0"/>
              <a:t>and must have:</a:t>
            </a:r>
          </a:p>
          <a:p>
            <a:pPr marL="342900" indent="-342900">
              <a:spcAft>
                <a:spcPts val="600"/>
              </a:spcAft>
              <a:buFont typeface="Arial" panose="020B0604020202020204" pitchFamily="34" charset="0"/>
              <a:buChar char="•"/>
            </a:pPr>
            <a:r>
              <a:rPr lang="en-GB" sz="2400" dirty="0"/>
              <a:t>labelled axes, with units</a:t>
            </a:r>
          </a:p>
          <a:p>
            <a:pPr marL="342900" indent="-342900">
              <a:spcAft>
                <a:spcPts val="600"/>
              </a:spcAft>
              <a:buFont typeface="Arial" panose="020B0604020202020204" pitchFamily="34" charset="0"/>
              <a:buChar char="•"/>
            </a:pPr>
            <a:r>
              <a:rPr lang="en-GB" sz="2400" dirty="0"/>
              <a:t>an explanatory caption</a:t>
            </a:r>
          </a:p>
          <a:p>
            <a:pPr marL="342900" indent="-342900">
              <a:spcAft>
                <a:spcPts val="600"/>
              </a:spcAft>
              <a:buFont typeface="Arial" panose="020B0604020202020204" pitchFamily="34" charset="0"/>
              <a:buChar char="•"/>
            </a:pPr>
            <a:r>
              <a:rPr lang="en-GB" sz="2400" dirty="0"/>
              <a:t>carefully chosen colour (colour-blind friendly)</a:t>
            </a:r>
          </a:p>
        </p:txBody>
      </p:sp>
    </p:spTree>
    <p:extLst>
      <p:ext uri="{BB962C8B-B14F-4D97-AF65-F5344CB8AC3E}">
        <p14:creationId xmlns:p14="http://schemas.microsoft.com/office/powerpoint/2010/main" val="1249479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96900" y="249381"/>
            <a:ext cx="4950201" cy="584775"/>
          </a:xfrm>
          <a:prstGeom prst="rect">
            <a:avLst/>
          </a:prstGeom>
          <a:noFill/>
        </p:spPr>
        <p:txBody>
          <a:bodyPr wrap="none" rtlCol="0">
            <a:spAutoFit/>
          </a:bodyPr>
          <a:lstStyle/>
          <a:p>
            <a:r>
              <a:rPr lang="en-GB" sz="3200" dirty="0"/>
              <a:t>Can you improve this figure?</a:t>
            </a:r>
          </a:p>
        </p:txBody>
      </p:sp>
      <p:pic>
        <p:nvPicPr>
          <p:cNvPr id="2" name="Picture 1"/>
          <p:cNvPicPr>
            <a:picLocks noChangeAspect="1"/>
          </p:cNvPicPr>
          <p:nvPr/>
        </p:nvPicPr>
        <p:blipFill>
          <a:blip r:embed="rId2"/>
          <a:stretch>
            <a:fillRect/>
          </a:stretch>
        </p:blipFill>
        <p:spPr>
          <a:xfrm>
            <a:off x="0" y="989727"/>
            <a:ext cx="9144000" cy="5247987"/>
          </a:xfrm>
          <a:prstGeom prst="rect">
            <a:avLst/>
          </a:prstGeom>
        </p:spPr>
      </p:pic>
    </p:spTree>
    <p:extLst>
      <p:ext uri="{BB962C8B-B14F-4D97-AF65-F5344CB8AC3E}">
        <p14:creationId xmlns:p14="http://schemas.microsoft.com/office/powerpoint/2010/main" val="3492639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992828"/>
            <a:ext cx="9144000" cy="5241784"/>
          </a:xfrm>
          <a:prstGeom prst="rect">
            <a:avLst/>
          </a:prstGeom>
        </p:spPr>
      </p:pic>
      <p:sp>
        <p:nvSpPr>
          <p:cNvPr id="7" name="TextBox 6"/>
          <p:cNvSpPr txBox="1"/>
          <p:nvPr/>
        </p:nvSpPr>
        <p:spPr>
          <a:xfrm>
            <a:off x="2096900" y="249381"/>
            <a:ext cx="4950201" cy="584775"/>
          </a:xfrm>
          <a:prstGeom prst="rect">
            <a:avLst/>
          </a:prstGeom>
          <a:noFill/>
        </p:spPr>
        <p:txBody>
          <a:bodyPr wrap="none" rtlCol="0">
            <a:spAutoFit/>
          </a:bodyPr>
          <a:lstStyle/>
          <a:p>
            <a:r>
              <a:rPr lang="en-GB" sz="3200" dirty="0"/>
              <a:t>Can you improve this figure?</a:t>
            </a:r>
          </a:p>
        </p:txBody>
      </p:sp>
    </p:spTree>
    <p:extLst>
      <p:ext uri="{BB962C8B-B14F-4D97-AF65-F5344CB8AC3E}">
        <p14:creationId xmlns:p14="http://schemas.microsoft.com/office/powerpoint/2010/main" val="793610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Examples of Scientific Writing</a:t>
            </a:r>
          </a:p>
        </p:txBody>
      </p:sp>
      <p:pic>
        <p:nvPicPr>
          <p:cNvPr id="7" name="Picture 6" descr="Lab Report Sample 0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531" y="606431"/>
            <a:ext cx="3991560" cy="5489568"/>
          </a:xfrm>
          <a:prstGeom prst="rect">
            <a:avLst/>
          </a:prstGeom>
          <a:ln>
            <a:solidFill>
              <a:schemeClr val="tx1"/>
            </a:solidFill>
          </a:ln>
        </p:spPr>
      </p:pic>
      <p:pic>
        <p:nvPicPr>
          <p:cNvPr id="8" name="Picture 7" descr="hardbound-thes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355" y="357760"/>
            <a:ext cx="3971635" cy="3177308"/>
          </a:xfrm>
          <a:prstGeom prst="rect">
            <a:avLst/>
          </a:prstGeom>
          <a:ln>
            <a:solidFill>
              <a:schemeClr val="tx1"/>
            </a:solidFill>
          </a:ln>
        </p:spPr>
      </p:pic>
      <p:pic>
        <p:nvPicPr>
          <p:cNvPr id="9" name="Picture 8" descr="EDIT_journal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9849" y="2447635"/>
            <a:ext cx="5480242" cy="4110182"/>
          </a:xfrm>
          <a:prstGeom prst="rect">
            <a:avLst/>
          </a:prstGeom>
          <a:ln>
            <a:solidFill>
              <a:schemeClr val="tx1"/>
            </a:solidFill>
          </a:ln>
        </p:spPr>
      </p:pic>
    </p:spTree>
    <p:extLst>
      <p:ext uri="{BB962C8B-B14F-4D97-AF65-F5344CB8AC3E}">
        <p14:creationId xmlns:p14="http://schemas.microsoft.com/office/powerpoint/2010/main" val="2295664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80364" y="463568"/>
            <a:ext cx="3463636" cy="4893647"/>
          </a:xfrm>
          <a:prstGeom prst="rect">
            <a:avLst/>
          </a:prstGeom>
          <a:noFill/>
        </p:spPr>
        <p:txBody>
          <a:bodyPr wrap="square" rtlCol="0">
            <a:spAutoFit/>
          </a:bodyPr>
          <a:lstStyle/>
          <a:p>
            <a:endParaRPr lang="en-US" sz="2400" dirty="0">
              <a:latin typeface="Georgia"/>
              <a:cs typeface="Georgia"/>
            </a:endParaRPr>
          </a:p>
          <a:p>
            <a:pPr marL="285750" indent="-285750">
              <a:buFont typeface="Arial"/>
              <a:buChar char="•"/>
            </a:pPr>
            <a:r>
              <a:rPr lang="en-US" sz="2400" dirty="0">
                <a:latin typeface="Georgia"/>
                <a:cs typeface="Georgia"/>
              </a:rPr>
              <a:t>Tables for summary statistics of sites, species, or sample units.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Don’t be shy about bolding text in tables.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Use abbreviations to make column headers smaller.</a:t>
            </a:r>
          </a:p>
          <a:p>
            <a:endParaRPr lang="en-US" sz="2400" dirty="0">
              <a:latin typeface="Georgia"/>
              <a:cs typeface="Georgia"/>
            </a:endParaRPr>
          </a:p>
        </p:txBody>
      </p:sp>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Results: Tables</a:t>
            </a:r>
          </a:p>
        </p:txBody>
      </p:sp>
      <p:pic>
        <p:nvPicPr>
          <p:cNvPr id="5" name="Picture 4" descr="tab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37" y="1085271"/>
            <a:ext cx="5279706" cy="3472873"/>
          </a:xfrm>
          <a:prstGeom prst="rect">
            <a:avLst/>
          </a:prstGeom>
        </p:spPr>
      </p:pic>
    </p:spTree>
    <p:extLst>
      <p:ext uri="{BB962C8B-B14F-4D97-AF65-F5344CB8AC3E}">
        <p14:creationId xmlns:p14="http://schemas.microsoft.com/office/powerpoint/2010/main" val="23632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49090" y="210155"/>
            <a:ext cx="4421909" cy="6604883"/>
          </a:xfrm>
          <a:prstGeom prst="rect">
            <a:avLst/>
          </a:prstGeom>
          <a:noFill/>
        </p:spPr>
        <p:txBody>
          <a:bodyPr wrap="square" rtlCol="0">
            <a:spAutoFit/>
          </a:bodyPr>
          <a:lstStyle/>
          <a:p>
            <a:pPr marL="285750" indent="-285750">
              <a:lnSpc>
                <a:spcPct val="80000"/>
              </a:lnSpc>
              <a:buFont typeface="Arial"/>
              <a:buChar char="•"/>
            </a:pPr>
            <a:r>
              <a:rPr lang="en-US" sz="2400" dirty="0">
                <a:latin typeface="Georgia"/>
                <a:cs typeface="Georgia"/>
              </a:rPr>
              <a:t>Start general. E.g. we found X number of species or installed plots at X number of sites.</a:t>
            </a:r>
          </a:p>
          <a:p>
            <a:pPr marL="285750" indent="-285750">
              <a:lnSpc>
                <a:spcPct val="80000"/>
              </a:lnSpc>
              <a:buFont typeface="Arial"/>
              <a:buChar char="•"/>
            </a:pPr>
            <a:endParaRPr lang="en-US" sz="2400" dirty="0">
              <a:latin typeface="Georgia"/>
              <a:cs typeface="Georgia"/>
            </a:endParaRPr>
          </a:p>
          <a:p>
            <a:pPr marL="285750" indent="-285750">
              <a:lnSpc>
                <a:spcPct val="80000"/>
              </a:lnSpc>
              <a:buFont typeface="Arial"/>
              <a:buChar char="•"/>
            </a:pPr>
            <a:r>
              <a:rPr lang="en-US" sz="2400" dirty="0">
                <a:latin typeface="Georgia"/>
                <a:cs typeface="Georgia"/>
              </a:rPr>
              <a:t>Follow the same order as the methods, as the tables and figures, and the aims if possible.</a:t>
            </a:r>
          </a:p>
          <a:p>
            <a:pPr marL="285750" indent="-285750">
              <a:lnSpc>
                <a:spcPct val="80000"/>
              </a:lnSpc>
              <a:buFont typeface="Arial"/>
              <a:buChar char="•"/>
            </a:pPr>
            <a:endParaRPr lang="en-US" sz="2400" dirty="0">
              <a:latin typeface="Georgia"/>
              <a:cs typeface="Georgia"/>
            </a:endParaRPr>
          </a:p>
          <a:p>
            <a:pPr marL="285750" indent="-285750">
              <a:lnSpc>
                <a:spcPct val="80000"/>
              </a:lnSpc>
              <a:buFont typeface="Arial"/>
              <a:buChar char="•"/>
            </a:pPr>
            <a:r>
              <a:rPr lang="en-US" sz="2400" dirty="0">
                <a:latin typeface="Georgia"/>
                <a:cs typeface="Georgia"/>
              </a:rPr>
              <a:t>Others suggest leading with most important result.</a:t>
            </a:r>
          </a:p>
          <a:p>
            <a:pPr marL="285750" indent="-285750">
              <a:lnSpc>
                <a:spcPct val="80000"/>
              </a:lnSpc>
              <a:buFont typeface="Arial"/>
              <a:buChar char="•"/>
            </a:pPr>
            <a:endParaRPr lang="en-US" sz="2400" dirty="0">
              <a:latin typeface="Georgia"/>
              <a:cs typeface="Georgia"/>
            </a:endParaRPr>
          </a:p>
          <a:p>
            <a:pPr marL="285750" indent="-285750">
              <a:lnSpc>
                <a:spcPct val="80000"/>
              </a:lnSpc>
              <a:buFont typeface="Arial"/>
              <a:buChar char="•"/>
            </a:pPr>
            <a:r>
              <a:rPr lang="en-US" sz="2400" dirty="0">
                <a:latin typeface="Georgia"/>
                <a:cs typeface="Georgia"/>
              </a:rPr>
              <a:t>Text can actually be quite minimal</a:t>
            </a:r>
          </a:p>
          <a:p>
            <a:pPr marL="285750" indent="-285750">
              <a:lnSpc>
                <a:spcPct val="80000"/>
              </a:lnSpc>
              <a:buFont typeface="Arial"/>
              <a:buChar char="•"/>
            </a:pPr>
            <a:endParaRPr lang="en-US" sz="2400" dirty="0">
              <a:latin typeface="Georgia"/>
              <a:cs typeface="Georgia"/>
            </a:endParaRPr>
          </a:p>
          <a:p>
            <a:pPr marL="285750" indent="-285750">
              <a:lnSpc>
                <a:spcPct val="80000"/>
              </a:lnSpc>
              <a:buFont typeface="Arial"/>
              <a:buChar char="•"/>
            </a:pPr>
            <a:r>
              <a:rPr lang="en-US" sz="2400" dirty="0">
                <a:latin typeface="Georgia"/>
                <a:cs typeface="Georgia"/>
              </a:rPr>
              <a:t>Text will include some repetition of information in the tables and figures. Highlight major results in text.</a:t>
            </a:r>
          </a:p>
          <a:p>
            <a:pPr marL="285750" indent="-285750">
              <a:lnSpc>
                <a:spcPct val="80000"/>
              </a:lnSpc>
              <a:buFont typeface="Arial"/>
              <a:buChar char="•"/>
            </a:pPr>
            <a:endParaRPr lang="en-US" sz="2400" dirty="0">
              <a:latin typeface="Georgia"/>
              <a:cs typeface="Georgia"/>
            </a:endParaRPr>
          </a:p>
        </p:txBody>
      </p:sp>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Results: Text</a:t>
            </a:r>
          </a:p>
        </p:txBody>
      </p:sp>
      <p:pic>
        <p:nvPicPr>
          <p:cNvPr id="5" name="Picture 4" descr="result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560" y="1339278"/>
            <a:ext cx="4516593" cy="3387445"/>
          </a:xfrm>
          <a:prstGeom prst="rect">
            <a:avLst/>
          </a:prstGeom>
          <a:ln>
            <a:solidFill>
              <a:schemeClr val="tx1"/>
            </a:solidFill>
          </a:ln>
        </p:spPr>
      </p:pic>
    </p:spTree>
    <p:extLst>
      <p:ext uri="{BB962C8B-B14F-4D97-AF65-F5344CB8AC3E}">
        <p14:creationId xmlns:p14="http://schemas.microsoft.com/office/powerpoint/2010/main" val="2412079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64545" y="96206"/>
            <a:ext cx="3925455" cy="6707349"/>
          </a:xfrm>
          <a:prstGeom prst="rect">
            <a:avLst/>
          </a:prstGeom>
          <a:noFill/>
        </p:spPr>
        <p:txBody>
          <a:bodyPr wrap="square" rtlCol="0">
            <a:spAutoFit/>
          </a:bodyPr>
          <a:lstStyle/>
          <a:p>
            <a:pPr marL="285750" indent="-285750">
              <a:lnSpc>
                <a:spcPct val="120000"/>
              </a:lnSpc>
              <a:buFont typeface="Arial"/>
              <a:buChar char="•"/>
            </a:pPr>
            <a:r>
              <a:rPr lang="en-US" sz="2000" dirty="0">
                <a:latin typeface="Georgia"/>
                <a:cs typeface="Georgia"/>
              </a:rPr>
              <a:t>Start on a positive note, rehash most  significant result(s) and why important. Connect back to last paragraph of Intro.</a:t>
            </a:r>
          </a:p>
          <a:p>
            <a:pPr marL="285750" indent="-285750">
              <a:lnSpc>
                <a:spcPct val="120000"/>
              </a:lnSpc>
              <a:buFont typeface="Arial"/>
              <a:buChar char="•"/>
            </a:pPr>
            <a:r>
              <a:rPr lang="en-US" sz="2000" dirty="0">
                <a:latin typeface="Georgia"/>
                <a:cs typeface="Georgia"/>
              </a:rPr>
              <a:t>Then go through results in more detail.</a:t>
            </a:r>
          </a:p>
          <a:p>
            <a:pPr marL="285750" indent="-285750">
              <a:lnSpc>
                <a:spcPct val="120000"/>
              </a:lnSpc>
              <a:buFont typeface="Arial"/>
              <a:buChar char="•"/>
            </a:pPr>
            <a:r>
              <a:rPr lang="en-US" sz="2000" dirty="0">
                <a:latin typeface="Georgia"/>
                <a:cs typeface="Georgia"/>
              </a:rPr>
              <a:t>Place your results in the context of the literature while being positive about others’ research.</a:t>
            </a:r>
          </a:p>
          <a:p>
            <a:pPr marL="285750" indent="-285750">
              <a:lnSpc>
                <a:spcPct val="120000"/>
              </a:lnSpc>
              <a:buFont typeface="Arial"/>
              <a:buChar char="•"/>
            </a:pPr>
            <a:r>
              <a:rPr lang="en-US" sz="2000" dirty="0">
                <a:latin typeface="Georgia"/>
                <a:cs typeface="Georgia"/>
              </a:rPr>
              <a:t>Caveats and problems should not be ignored, but they should not receive emphasis.</a:t>
            </a:r>
          </a:p>
          <a:p>
            <a:pPr marL="285750" indent="-285750">
              <a:lnSpc>
                <a:spcPct val="120000"/>
              </a:lnSpc>
              <a:buFont typeface="Arial"/>
              <a:buChar char="•"/>
            </a:pPr>
            <a:r>
              <a:rPr lang="en-US" sz="2000" dirty="0">
                <a:latin typeface="Georgia"/>
                <a:cs typeface="Georgia"/>
              </a:rPr>
              <a:t>Conclusions should not be a repeat of the beginning of the discussion, rather focus on broader implications.</a:t>
            </a:r>
          </a:p>
        </p:txBody>
      </p:sp>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Discussion</a:t>
            </a:r>
          </a:p>
        </p:txBody>
      </p:sp>
      <p:pic>
        <p:nvPicPr>
          <p:cNvPr id="5" name="Picture 4" descr="Serious-Discussion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09" y="1206500"/>
            <a:ext cx="3810000" cy="4445000"/>
          </a:xfrm>
          <a:prstGeom prst="rect">
            <a:avLst/>
          </a:prstGeom>
        </p:spPr>
      </p:pic>
    </p:spTree>
    <p:extLst>
      <p:ext uri="{BB962C8B-B14F-4D97-AF65-F5344CB8AC3E}">
        <p14:creationId xmlns:p14="http://schemas.microsoft.com/office/powerpoint/2010/main" val="225855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64545" y="162588"/>
            <a:ext cx="3925455" cy="6001643"/>
          </a:xfrm>
          <a:prstGeom prst="rect">
            <a:avLst/>
          </a:prstGeom>
          <a:noFill/>
        </p:spPr>
        <p:txBody>
          <a:bodyPr wrap="square" rtlCol="0">
            <a:spAutoFit/>
          </a:bodyPr>
          <a:lstStyle/>
          <a:p>
            <a:endParaRPr lang="en-US" sz="2400" dirty="0">
              <a:latin typeface="Georgia"/>
              <a:cs typeface="Georgia"/>
            </a:endParaRPr>
          </a:p>
          <a:p>
            <a:pPr marL="285750" indent="-285750">
              <a:buFont typeface="Arial"/>
              <a:buChar char="•"/>
            </a:pPr>
            <a:r>
              <a:rPr lang="en-US" sz="2400" dirty="0">
                <a:latin typeface="Georgia"/>
                <a:cs typeface="Georgia"/>
              </a:rPr>
              <a:t>People deserve to be acknowledged. Don’t forget anyone.</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Funders should be acknowledged, </a:t>
            </a:r>
            <a:r>
              <a:rPr lang="en-GB" sz="2400" dirty="0">
                <a:latin typeface="Georgia" panose="02040502050405020303" pitchFamily="18" charset="0"/>
              </a:rPr>
              <a:t>(NERC grant NE/L002558/1 for E3/E4 DTP).</a:t>
            </a:r>
            <a:endParaRPr lang="en-US" sz="2400" dirty="0">
              <a:latin typeface="Georgia" panose="02040502050405020303" pitchFamily="18" charset="0"/>
              <a:cs typeface="Georgia"/>
            </a:endParaRP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You can put whatever you want in a thesis. In a journal article, list only support directly relevant to the research.</a:t>
            </a:r>
          </a:p>
          <a:p>
            <a:endParaRPr lang="en-US" sz="2400" dirty="0">
              <a:latin typeface="Georgia"/>
              <a:cs typeface="Georgia"/>
            </a:endParaRPr>
          </a:p>
        </p:txBody>
      </p:sp>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Acknowledgements</a:t>
            </a:r>
          </a:p>
        </p:txBody>
      </p:sp>
      <p:pic>
        <p:nvPicPr>
          <p:cNvPr id="5" name="Picture 4" descr="gg6570411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508" y="1079499"/>
            <a:ext cx="2888673" cy="4767713"/>
          </a:xfrm>
          <a:prstGeom prst="rect">
            <a:avLst/>
          </a:prstGeom>
        </p:spPr>
      </p:pic>
    </p:spTree>
    <p:extLst>
      <p:ext uri="{BB962C8B-B14F-4D97-AF65-F5344CB8AC3E}">
        <p14:creationId xmlns:p14="http://schemas.microsoft.com/office/powerpoint/2010/main" val="335674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84088" y="1103770"/>
            <a:ext cx="3740727" cy="4154984"/>
          </a:xfrm>
          <a:prstGeom prst="rect">
            <a:avLst/>
          </a:prstGeom>
          <a:noFill/>
        </p:spPr>
        <p:txBody>
          <a:bodyPr wrap="square" rtlCol="0">
            <a:spAutoFit/>
          </a:bodyPr>
          <a:lstStyle/>
          <a:p>
            <a:pPr marL="285750" indent="-285750">
              <a:buFont typeface="Arial"/>
              <a:buChar char="•"/>
            </a:pPr>
            <a:r>
              <a:rPr lang="en-US" sz="2400" dirty="0">
                <a:latin typeface="Georgia"/>
                <a:cs typeface="Georgia"/>
              </a:rPr>
              <a:t>Every journal seems to have a different format. This is just an unfortunate fact of life.</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Nevertheless, we have to get it right. This requires lots of proofreading. </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References</a:t>
            </a:r>
          </a:p>
        </p:txBody>
      </p:sp>
      <p:pic>
        <p:nvPicPr>
          <p:cNvPr id="5" name="Picture 4" descr="clockReferenc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3770"/>
            <a:ext cx="5294818" cy="4677089"/>
          </a:xfrm>
          <a:prstGeom prst="rect">
            <a:avLst/>
          </a:prstGeom>
        </p:spPr>
      </p:pic>
    </p:spTree>
    <p:extLst>
      <p:ext uri="{BB962C8B-B14F-4D97-AF65-F5344CB8AC3E}">
        <p14:creationId xmlns:p14="http://schemas.microsoft.com/office/powerpoint/2010/main" val="214555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The Actual Order of Writing</a:t>
            </a:r>
          </a:p>
        </p:txBody>
      </p:sp>
      <p:graphicFrame>
        <p:nvGraphicFramePr>
          <p:cNvPr id="5" name="Table 4"/>
          <p:cNvGraphicFramePr>
            <a:graphicFrameLocks noGrp="1"/>
          </p:cNvGraphicFramePr>
          <p:nvPr>
            <p:extLst>
              <p:ext uri="{D42A27DB-BD31-4B8C-83A1-F6EECF244321}">
                <p14:modId xmlns:p14="http://schemas.microsoft.com/office/powerpoint/2010/main" val="1430900277"/>
              </p:ext>
            </p:extLst>
          </p:nvPr>
        </p:nvGraphicFramePr>
        <p:xfrm>
          <a:off x="1212272" y="854364"/>
          <a:ext cx="6326909" cy="4895268"/>
        </p:xfrm>
        <a:graphic>
          <a:graphicData uri="http://schemas.openxmlformats.org/drawingml/2006/table">
            <a:tbl>
              <a:tblPr firstRow="1" bandRow="1">
                <a:tableStyleId>{3B4B98B0-60AC-42C2-AFA5-B58CD77FA1E5}</a:tableStyleId>
              </a:tblPr>
              <a:tblGrid>
                <a:gridCol w="3922111">
                  <a:extLst>
                    <a:ext uri="{9D8B030D-6E8A-4147-A177-3AD203B41FA5}">
                      <a16:colId xmlns:a16="http://schemas.microsoft.com/office/drawing/2014/main" val="20000"/>
                    </a:ext>
                  </a:extLst>
                </a:gridCol>
                <a:gridCol w="2404798">
                  <a:extLst>
                    <a:ext uri="{9D8B030D-6E8A-4147-A177-3AD203B41FA5}">
                      <a16:colId xmlns:a16="http://schemas.microsoft.com/office/drawing/2014/main" val="20001"/>
                    </a:ext>
                  </a:extLst>
                </a:gridCol>
              </a:tblGrid>
              <a:tr h="407939">
                <a:tc>
                  <a:txBody>
                    <a:bodyPr/>
                    <a:lstStyle/>
                    <a:p>
                      <a:r>
                        <a:rPr lang="en-US" dirty="0"/>
                        <a:t>Sections</a:t>
                      </a:r>
                    </a:p>
                  </a:txBody>
                  <a:tcPr/>
                </a:tc>
                <a:tc>
                  <a:txBody>
                    <a:bodyPr/>
                    <a:lstStyle/>
                    <a:p>
                      <a:pPr algn="ctr"/>
                      <a:r>
                        <a:rPr lang="en-US" dirty="0"/>
                        <a:t>Order</a:t>
                      </a:r>
                      <a:r>
                        <a:rPr lang="en-US" baseline="0" dirty="0"/>
                        <a:t> in Writing</a:t>
                      </a:r>
                      <a:endParaRPr lang="en-US" dirty="0"/>
                    </a:p>
                  </a:txBody>
                  <a:tcPr/>
                </a:tc>
                <a:extLst>
                  <a:ext uri="{0D108BD9-81ED-4DB2-BD59-A6C34878D82A}">
                    <a16:rowId xmlns:a16="http://schemas.microsoft.com/office/drawing/2014/main" val="10000"/>
                  </a:ext>
                </a:extLst>
              </a:tr>
              <a:tr h="407939">
                <a:tc>
                  <a:txBody>
                    <a:bodyPr/>
                    <a:lstStyle/>
                    <a:p>
                      <a:r>
                        <a:rPr lang="en-US" dirty="0"/>
                        <a:t>Title</a:t>
                      </a:r>
                    </a:p>
                  </a:txBody>
                  <a:tcPr/>
                </a:tc>
                <a:tc>
                  <a:txBody>
                    <a:bodyPr/>
                    <a:lstStyle/>
                    <a:p>
                      <a:pPr algn="ctr"/>
                      <a:r>
                        <a:rPr lang="en-US" dirty="0"/>
                        <a:t>1</a:t>
                      </a:r>
                    </a:p>
                  </a:txBody>
                  <a:tcPr/>
                </a:tc>
                <a:extLst>
                  <a:ext uri="{0D108BD9-81ED-4DB2-BD59-A6C34878D82A}">
                    <a16:rowId xmlns:a16="http://schemas.microsoft.com/office/drawing/2014/main" val="10001"/>
                  </a:ext>
                </a:extLst>
              </a:tr>
              <a:tr h="407939">
                <a:tc>
                  <a:txBody>
                    <a:bodyPr/>
                    <a:lstStyle/>
                    <a:p>
                      <a:r>
                        <a:rPr lang="en-US" dirty="0"/>
                        <a:t>Abstract</a:t>
                      </a:r>
                    </a:p>
                  </a:txBody>
                  <a:tcPr/>
                </a:tc>
                <a:tc>
                  <a:txBody>
                    <a:bodyPr/>
                    <a:lstStyle/>
                    <a:p>
                      <a:pPr algn="ctr"/>
                      <a:r>
                        <a:rPr lang="en-US" dirty="0"/>
                        <a:t>9</a:t>
                      </a:r>
                    </a:p>
                  </a:txBody>
                  <a:tcPr/>
                </a:tc>
                <a:extLst>
                  <a:ext uri="{0D108BD9-81ED-4DB2-BD59-A6C34878D82A}">
                    <a16:rowId xmlns:a16="http://schemas.microsoft.com/office/drawing/2014/main" val="10002"/>
                  </a:ext>
                </a:extLst>
              </a:tr>
              <a:tr h="407939">
                <a:tc>
                  <a:txBody>
                    <a:bodyPr/>
                    <a:lstStyle/>
                    <a:p>
                      <a:r>
                        <a:rPr lang="en-US" dirty="0"/>
                        <a:t>Introduction</a:t>
                      </a:r>
                    </a:p>
                  </a:txBody>
                  <a:tcPr/>
                </a:tc>
                <a:tc>
                  <a:txBody>
                    <a:bodyPr/>
                    <a:lstStyle/>
                    <a:p>
                      <a:pPr algn="ctr"/>
                      <a:r>
                        <a:rPr lang="en-US" dirty="0"/>
                        <a:t>8</a:t>
                      </a:r>
                    </a:p>
                  </a:txBody>
                  <a:tcPr/>
                </a:tc>
                <a:extLst>
                  <a:ext uri="{0D108BD9-81ED-4DB2-BD59-A6C34878D82A}">
                    <a16:rowId xmlns:a16="http://schemas.microsoft.com/office/drawing/2014/main" val="10003"/>
                  </a:ext>
                </a:extLst>
              </a:tr>
              <a:tr h="407939">
                <a:tc>
                  <a:txBody>
                    <a:bodyPr/>
                    <a:lstStyle/>
                    <a:p>
                      <a:r>
                        <a:rPr lang="en-US" dirty="0"/>
                        <a:t>Aims (last bit of introduction)</a:t>
                      </a:r>
                    </a:p>
                  </a:txBody>
                  <a:tcPr/>
                </a:tc>
                <a:tc>
                  <a:txBody>
                    <a:bodyPr/>
                    <a:lstStyle/>
                    <a:p>
                      <a:pPr algn="ctr"/>
                      <a:r>
                        <a:rPr lang="en-US" dirty="0"/>
                        <a:t>2</a:t>
                      </a:r>
                    </a:p>
                  </a:txBody>
                  <a:tcPr/>
                </a:tc>
                <a:extLst>
                  <a:ext uri="{0D108BD9-81ED-4DB2-BD59-A6C34878D82A}">
                    <a16:rowId xmlns:a16="http://schemas.microsoft.com/office/drawing/2014/main" val="10004"/>
                  </a:ext>
                </a:extLst>
              </a:tr>
              <a:tr h="407939">
                <a:tc>
                  <a:txBody>
                    <a:bodyPr/>
                    <a:lstStyle/>
                    <a:p>
                      <a:r>
                        <a:rPr lang="en-US" dirty="0"/>
                        <a:t>Methods</a:t>
                      </a:r>
                    </a:p>
                  </a:txBody>
                  <a:tcPr/>
                </a:tc>
                <a:tc>
                  <a:txBody>
                    <a:bodyPr/>
                    <a:lstStyle/>
                    <a:p>
                      <a:pPr algn="ctr"/>
                      <a:r>
                        <a:rPr lang="en-US" dirty="0"/>
                        <a:t>4</a:t>
                      </a:r>
                    </a:p>
                  </a:txBody>
                  <a:tcPr/>
                </a:tc>
                <a:extLst>
                  <a:ext uri="{0D108BD9-81ED-4DB2-BD59-A6C34878D82A}">
                    <a16:rowId xmlns:a16="http://schemas.microsoft.com/office/drawing/2014/main" val="10005"/>
                  </a:ext>
                </a:extLst>
              </a:tr>
              <a:tr h="407939">
                <a:tc>
                  <a:txBody>
                    <a:bodyPr/>
                    <a:lstStyle/>
                    <a:p>
                      <a:r>
                        <a:rPr lang="en-US" dirty="0"/>
                        <a:t>Results (tables</a:t>
                      </a:r>
                      <a:r>
                        <a:rPr lang="en-US" baseline="0" dirty="0"/>
                        <a:t> and figures)</a:t>
                      </a:r>
                      <a:endParaRPr lang="en-US" dirty="0"/>
                    </a:p>
                  </a:txBody>
                  <a:tcPr/>
                </a:tc>
                <a:tc>
                  <a:txBody>
                    <a:bodyPr/>
                    <a:lstStyle/>
                    <a:p>
                      <a:pPr algn="ctr"/>
                      <a:r>
                        <a:rPr lang="en-US" dirty="0"/>
                        <a:t>3</a:t>
                      </a:r>
                    </a:p>
                  </a:txBody>
                  <a:tcPr/>
                </a:tc>
                <a:extLst>
                  <a:ext uri="{0D108BD9-81ED-4DB2-BD59-A6C34878D82A}">
                    <a16:rowId xmlns:a16="http://schemas.microsoft.com/office/drawing/2014/main" val="10006"/>
                  </a:ext>
                </a:extLst>
              </a:tr>
              <a:tr h="407939">
                <a:tc>
                  <a:txBody>
                    <a:bodyPr/>
                    <a:lstStyle/>
                    <a:p>
                      <a:r>
                        <a:rPr lang="en-US" dirty="0"/>
                        <a:t>Results (text)</a:t>
                      </a:r>
                    </a:p>
                  </a:txBody>
                  <a:tcPr/>
                </a:tc>
                <a:tc>
                  <a:txBody>
                    <a:bodyPr/>
                    <a:lstStyle/>
                    <a:p>
                      <a:pPr algn="ctr"/>
                      <a:r>
                        <a:rPr lang="en-US" dirty="0"/>
                        <a:t>5</a:t>
                      </a:r>
                    </a:p>
                  </a:txBody>
                  <a:tcPr/>
                </a:tc>
                <a:extLst>
                  <a:ext uri="{0D108BD9-81ED-4DB2-BD59-A6C34878D82A}">
                    <a16:rowId xmlns:a16="http://schemas.microsoft.com/office/drawing/2014/main" val="10007"/>
                  </a:ext>
                </a:extLst>
              </a:tr>
              <a:tr h="407939">
                <a:tc>
                  <a:txBody>
                    <a:bodyPr/>
                    <a:lstStyle/>
                    <a:p>
                      <a:r>
                        <a:rPr lang="en-US" dirty="0"/>
                        <a:t>Discussion</a:t>
                      </a:r>
                    </a:p>
                  </a:txBody>
                  <a:tcPr/>
                </a:tc>
                <a:tc>
                  <a:txBody>
                    <a:bodyPr/>
                    <a:lstStyle/>
                    <a:p>
                      <a:pPr algn="ctr"/>
                      <a:r>
                        <a:rPr lang="en-US" dirty="0"/>
                        <a:t>6</a:t>
                      </a:r>
                    </a:p>
                  </a:txBody>
                  <a:tcPr/>
                </a:tc>
                <a:extLst>
                  <a:ext uri="{0D108BD9-81ED-4DB2-BD59-A6C34878D82A}">
                    <a16:rowId xmlns:a16="http://schemas.microsoft.com/office/drawing/2014/main" val="10008"/>
                  </a:ext>
                </a:extLst>
              </a:tr>
              <a:tr h="407939">
                <a:tc>
                  <a:txBody>
                    <a:bodyPr/>
                    <a:lstStyle/>
                    <a:p>
                      <a:r>
                        <a:rPr lang="en-US" dirty="0"/>
                        <a:t>Conclusions</a:t>
                      </a:r>
                    </a:p>
                  </a:txBody>
                  <a:tcPr/>
                </a:tc>
                <a:tc>
                  <a:txBody>
                    <a:bodyPr/>
                    <a:lstStyle/>
                    <a:p>
                      <a:pPr algn="ctr"/>
                      <a:r>
                        <a:rPr lang="en-US" dirty="0"/>
                        <a:t>7</a:t>
                      </a:r>
                    </a:p>
                  </a:txBody>
                  <a:tcPr/>
                </a:tc>
                <a:extLst>
                  <a:ext uri="{0D108BD9-81ED-4DB2-BD59-A6C34878D82A}">
                    <a16:rowId xmlns:a16="http://schemas.microsoft.com/office/drawing/2014/main" val="10009"/>
                  </a:ext>
                </a:extLst>
              </a:tr>
              <a:tr h="407939">
                <a:tc>
                  <a:txBody>
                    <a:bodyPr/>
                    <a:lstStyle/>
                    <a:p>
                      <a:r>
                        <a:rPr lang="en-US" dirty="0"/>
                        <a:t>Acknowledgements</a:t>
                      </a:r>
                    </a:p>
                  </a:txBody>
                  <a:tcPr/>
                </a:tc>
                <a:tc>
                  <a:txBody>
                    <a:bodyPr/>
                    <a:lstStyle/>
                    <a:p>
                      <a:pPr algn="ctr"/>
                      <a:r>
                        <a:rPr lang="en-US" dirty="0"/>
                        <a:t>11</a:t>
                      </a:r>
                    </a:p>
                  </a:txBody>
                  <a:tcPr/>
                </a:tc>
                <a:extLst>
                  <a:ext uri="{0D108BD9-81ED-4DB2-BD59-A6C34878D82A}">
                    <a16:rowId xmlns:a16="http://schemas.microsoft.com/office/drawing/2014/main" val="10010"/>
                  </a:ext>
                </a:extLst>
              </a:tr>
              <a:tr h="407939">
                <a:tc>
                  <a:txBody>
                    <a:bodyPr/>
                    <a:lstStyle/>
                    <a:p>
                      <a:r>
                        <a:rPr lang="en-US" dirty="0"/>
                        <a:t>References</a:t>
                      </a:r>
                    </a:p>
                  </a:txBody>
                  <a:tcPr/>
                </a:tc>
                <a:tc>
                  <a:txBody>
                    <a:bodyPr/>
                    <a:lstStyle/>
                    <a:p>
                      <a:pPr algn="ctr"/>
                      <a:r>
                        <a:rPr lang="en-US" dirty="0"/>
                        <a:t>10</a:t>
                      </a:r>
                    </a:p>
                  </a:txBody>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2772429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6"/>
          </a:xfrm>
          <a:prstGeom prst="rect">
            <a:avLst/>
          </a:prstGeom>
          <a:noFill/>
        </p:spPr>
        <p:txBody>
          <a:bodyPr wrap="square" rtlCol="0">
            <a:spAutoFit/>
          </a:bodyPr>
          <a:lstStyle/>
          <a:p>
            <a:pPr algn="ctr"/>
            <a:r>
              <a:rPr lang="en-US" sz="3200" b="1" i="1" dirty="0">
                <a:latin typeface="Georgia"/>
                <a:cs typeface="Georgia"/>
              </a:rPr>
              <a:t>Outline for Today</a:t>
            </a:r>
          </a:p>
        </p:txBody>
      </p:sp>
      <p:sp>
        <p:nvSpPr>
          <p:cNvPr id="3" name="TextBox 2"/>
          <p:cNvSpPr txBox="1"/>
          <p:nvPr/>
        </p:nvSpPr>
        <p:spPr>
          <a:xfrm>
            <a:off x="1085273" y="1177636"/>
            <a:ext cx="6892636" cy="1938992"/>
          </a:xfrm>
          <a:prstGeom prst="rect">
            <a:avLst/>
          </a:prstGeom>
          <a:noFill/>
        </p:spPr>
        <p:txBody>
          <a:bodyPr wrap="square" rtlCol="0">
            <a:spAutoFit/>
          </a:bodyPr>
          <a:lstStyle/>
          <a:p>
            <a:pPr marL="342900" indent="-342900">
              <a:buFont typeface="Wingdings" charset="2"/>
              <a:buChar char="Ø"/>
            </a:pPr>
            <a:r>
              <a:rPr lang="en-US" sz="2400" b="1" dirty="0">
                <a:solidFill>
                  <a:srgbClr val="7F7F7F"/>
                </a:solidFill>
                <a:latin typeface="Georgia"/>
                <a:cs typeface="Georgia"/>
              </a:rPr>
              <a:t>General principles of scientific writing</a:t>
            </a:r>
          </a:p>
          <a:p>
            <a:pPr marL="342900" indent="-342900">
              <a:buFont typeface="Wingdings" charset="2"/>
              <a:buChar char="Ø"/>
            </a:pPr>
            <a:endParaRPr lang="en-US" sz="2400" b="1" dirty="0">
              <a:solidFill>
                <a:srgbClr val="7F7F7F"/>
              </a:solidFill>
              <a:latin typeface="Georgia"/>
              <a:cs typeface="Georgia"/>
            </a:endParaRPr>
          </a:p>
          <a:p>
            <a:pPr marL="342900" indent="-342900">
              <a:buFont typeface="Wingdings" charset="2"/>
              <a:buChar char="Ø"/>
            </a:pPr>
            <a:r>
              <a:rPr lang="en-US" sz="2400" b="1" dirty="0">
                <a:solidFill>
                  <a:srgbClr val="7F7F7F"/>
                </a:solidFill>
                <a:latin typeface="Georgia"/>
                <a:cs typeface="Georgia"/>
              </a:rPr>
              <a:t>Structure of a scientific document</a:t>
            </a:r>
          </a:p>
          <a:p>
            <a:endParaRPr lang="en-US" sz="2400" b="1" dirty="0">
              <a:latin typeface="Georgia"/>
              <a:cs typeface="Georgia"/>
            </a:endParaRPr>
          </a:p>
          <a:p>
            <a:pPr marL="342900" indent="-342900">
              <a:buFont typeface="Wingdings" charset="2"/>
              <a:buChar char="Ø"/>
            </a:pPr>
            <a:r>
              <a:rPr lang="en-US" sz="2400" b="1" dirty="0">
                <a:latin typeface="Georgia"/>
                <a:cs typeface="Georgia"/>
              </a:rPr>
              <a:t>More specifics about journal articles</a:t>
            </a:r>
          </a:p>
        </p:txBody>
      </p:sp>
    </p:spTree>
    <p:extLst>
      <p:ext uri="{BB962C8B-B14F-4D97-AF65-F5344CB8AC3E}">
        <p14:creationId xmlns:p14="http://schemas.microsoft.com/office/powerpoint/2010/main" val="3540580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Why Publish?</a:t>
            </a:r>
          </a:p>
        </p:txBody>
      </p:sp>
      <p:sp>
        <p:nvSpPr>
          <p:cNvPr id="5" name="TextBox 4"/>
          <p:cNvSpPr txBox="1"/>
          <p:nvPr/>
        </p:nvSpPr>
        <p:spPr>
          <a:xfrm>
            <a:off x="5403273" y="191679"/>
            <a:ext cx="3740727" cy="5632310"/>
          </a:xfrm>
          <a:prstGeom prst="rect">
            <a:avLst/>
          </a:prstGeom>
          <a:noFill/>
        </p:spPr>
        <p:txBody>
          <a:bodyPr wrap="square" rtlCol="0">
            <a:spAutoFit/>
          </a:bodyPr>
          <a:lstStyle/>
          <a:p>
            <a:pPr marL="285750" indent="-285750">
              <a:buFont typeface="Arial"/>
              <a:buChar char="•"/>
            </a:pPr>
            <a:r>
              <a:rPr lang="en-US" sz="2400" dirty="0">
                <a:latin typeface="Georgia"/>
                <a:cs typeface="Georgia"/>
              </a:rPr>
              <a:t>Why did you do the research in the first place if not to publish it?</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If your work is funded by taxpayer dollars, you are under some obligation to publish.</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For academics, lot of truth to the statement “Publish or Perish.”</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pic>
        <p:nvPicPr>
          <p:cNvPr id="6" name="Picture 5" descr="id206-stressed-ou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527" y="1484745"/>
            <a:ext cx="4726064" cy="3144981"/>
          </a:xfrm>
          <a:prstGeom prst="rect">
            <a:avLst/>
          </a:prstGeom>
        </p:spPr>
      </p:pic>
    </p:spTree>
    <p:extLst>
      <p:ext uri="{BB962C8B-B14F-4D97-AF65-F5344CB8AC3E}">
        <p14:creationId xmlns:p14="http://schemas.microsoft.com/office/powerpoint/2010/main" val="2367225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How to Choose  a Journal?</a:t>
            </a:r>
          </a:p>
        </p:txBody>
      </p:sp>
      <p:sp>
        <p:nvSpPr>
          <p:cNvPr id="4" name="TextBox 3"/>
          <p:cNvSpPr txBox="1"/>
          <p:nvPr/>
        </p:nvSpPr>
        <p:spPr>
          <a:xfrm>
            <a:off x="5403273" y="461665"/>
            <a:ext cx="3740727" cy="6740306"/>
          </a:xfrm>
          <a:prstGeom prst="rect">
            <a:avLst/>
          </a:prstGeom>
          <a:noFill/>
        </p:spPr>
        <p:txBody>
          <a:bodyPr wrap="square" rtlCol="0">
            <a:spAutoFit/>
          </a:bodyPr>
          <a:lstStyle/>
          <a:p>
            <a:pPr marL="285750" indent="-285750">
              <a:buFont typeface="Arial"/>
              <a:buChar char="•"/>
            </a:pPr>
            <a:r>
              <a:rPr lang="en-US" sz="2400" dirty="0">
                <a:latin typeface="Georgia"/>
                <a:cs typeface="Georgia"/>
              </a:rPr>
              <a:t>Think about your golden thread, and where it belongs.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Read the journal’s website and their ‘mission statement’.</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Read other papers in the journal to see if yours is appropriate.</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If you are intent on academic success, do check out impact factors.</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pic>
        <p:nvPicPr>
          <p:cNvPr id="5" name="Picture 4" descr="EDIT_journa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031" y="1397000"/>
            <a:ext cx="4987634" cy="3740726"/>
          </a:xfrm>
          <a:prstGeom prst="rect">
            <a:avLst/>
          </a:prstGeom>
          <a:ln>
            <a:solidFill>
              <a:schemeClr val="tx1"/>
            </a:solidFill>
          </a:ln>
        </p:spPr>
      </p:pic>
    </p:spTree>
    <p:extLst>
      <p:ext uri="{BB962C8B-B14F-4D97-AF65-F5344CB8AC3E}">
        <p14:creationId xmlns:p14="http://schemas.microsoft.com/office/powerpoint/2010/main" val="3417551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69167" y="249381"/>
            <a:ext cx="3605667" cy="584775"/>
          </a:xfrm>
          <a:prstGeom prst="rect">
            <a:avLst/>
          </a:prstGeom>
          <a:noFill/>
        </p:spPr>
        <p:txBody>
          <a:bodyPr wrap="none" rtlCol="0">
            <a:spAutoFit/>
          </a:bodyPr>
          <a:lstStyle/>
          <a:p>
            <a:r>
              <a:rPr lang="en-GB" sz="3200" dirty="0"/>
              <a:t>Submission checklist</a:t>
            </a:r>
          </a:p>
        </p:txBody>
      </p:sp>
      <p:sp>
        <p:nvSpPr>
          <p:cNvPr id="5" name="TextBox 4"/>
          <p:cNvSpPr txBox="1"/>
          <p:nvPr/>
        </p:nvSpPr>
        <p:spPr>
          <a:xfrm>
            <a:off x="665578" y="1041492"/>
            <a:ext cx="7812844" cy="4924425"/>
          </a:xfrm>
          <a:prstGeom prst="rect">
            <a:avLst/>
          </a:prstGeom>
          <a:noFill/>
        </p:spPr>
        <p:txBody>
          <a:bodyPr wrap="none" rtlCol="0">
            <a:spAutoFit/>
          </a:bodyPr>
          <a:lstStyle/>
          <a:p>
            <a:pPr marL="342900" indent="-342900">
              <a:spcAft>
                <a:spcPts val="600"/>
              </a:spcAft>
              <a:buFont typeface="Arial" panose="020B0604020202020204" pitchFamily="34" charset="0"/>
              <a:buChar char="•"/>
            </a:pPr>
            <a:r>
              <a:rPr lang="en-GB" sz="2400" dirty="0"/>
              <a:t>read the journal’s author guidelines (again)</a:t>
            </a:r>
          </a:p>
          <a:p>
            <a:pPr marL="342900" indent="-342900">
              <a:spcAft>
                <a:spcPts val="600"/>
              </a:spcAft>
              <a:buFont typeface="Arial" panose="020B0604020202020204" pitchFamily="34" charset="0"/>
              <a:buChar char="•"/>
            </a:pPr>
            <a:r>
              <a:rPr lang="en-GB" sz="2400" dirty="0"/>
              <a:t>article processing charges</a:t>
            </a:r>
          </a:p>
          <a:p>
            <a:pPr marL="342900" indent="-342900">
              <a:spcAft>
                <a:spcPts val="600"/>
              </a:spcAft>
              <a:buFont typeface="Arial" panose="020B0604020202020204" pitchFamily="34" charset="0"/>
              <a:buChar char="•"/>
            </a:pPr>
            <a:r>
              <a:rPr lang="en-GB" sz="2400" dirty="0"/>
              <a:t>agreement of co-authors</a:t>
            </a:r>
          </a:p>
          <a:p>
            <a:pPr marL="342900" indent="-342900">
              <a:spcAft>
                <a:spcPts val="600"/>
              </a:spcAft>
              <a:buFont typeface="Arial" panose="020B0604020202020204" pitchFamily="34" charset="0"/>
              <a:buChar char="•"/>
            </a:pPr>
            <a:r>
              <a:rPr lang="en-GB" sz="2400" dirty="0"/>
              <a:t>data / code availability</a:t>
            </a:r>
          </a:p>
          <a:p>
            <a:pPr marL="342900" indent="-342900">
              <a:spcAft>
                <a:spcPts val="600"/>
              </a:spcAft>
              <a:buFont typeface="Arial" panose="020B0604020202020204" pitchFamily="34" charset="0"/>
              <a:buChar char="•"/>
            </a:pPr>
            <a:r>
              <a:rPr lang="en-GB" sz="2400" dirty="0"/>
              <a:t>proofreading (ask someone else)</a:t>
            </a:r>
          </a:p>
          <a:p>
            <a:pPr marL="342900" indent="-342900">
              <a:spcAft>
                <a:spcPts val="600"/>
              </a:spcAft>
              <a:buFont typeface="Arial" panose="020B0604020202020204" pitchFamily="34" charset="0"/>
              <a:buChar char="•"/>
            </a:pPr>
            <a:r>
              <a:rPr lang="en-GB" sz="2400" dirty="0"/>
              <a:t>references are accurate, complete and correctly formatted</a:t>
            </a:r>
          </a:p>
          <a:p>
            <a:pPr marL="342900" indent="-342900">
              <a:spcAft>
                <a:spcPts val="600"/>
              </a:spcAft>
              <a:buFont typeface="Arial" panose="020B0604020202020204" pitchFamily="34" charset="0"/>
              <a:buChar char="•"/>
            </a:pPr>
            <a:r>
              <a:rPr lang="en-GB" sz="2400" dirty="0"/>
              <a:t>figure and table formats</a:t>
            </a:r>
          </a:p>
          <a:p>
            <a:pPr marL="342900" indent="-342900">
              <a:spcAft>
                <a:spcPts val="600"/>
              </a:spcAft>
              <a:buFont typeface="Arial" panose="020B0604020202020204" pitchFamily="34" charset="0"/>
              <a:buChar char="•"/>
            </a:pPr>
            <a:r>
              <a:rPr lang="en-GB" sz="2400" dirty="0"/>
              <a:t>is a cover letter required?</a:t>
            </a:r>
          </a:p>
          <a:p>
            <a:pPr marL="342900" indent="-342900">
              <a:spcAft>
                <a:spcPts val="600"/>
              </a:spcAft>
              <a:buFont typeface="Arial" panose="020B0604020202020204" pitchFamily="34" charset="0"/>
              <a:buChar char="•"/>
            </a:pPr>
            <a:r>
              <a:rPr lang="en-GB" sz="2400" dirty="0"/>
              <a:t>are reviewer suggestions invited / required?</a:t>
            </a:r>
          </a:p>
          <a:p>
            <a:pPr marL="342900" indent="-342900">
              <a:spcAft>
                <a:spcPts val="600"/>
              </a:spcAft>
              <a:buFont typeface="Arial" panose="020B0604020202020204" pitchFamily="34" charset="0"/>
              <a:buChar char="•"/>
            </a:pPr>
            <a:r>
              <a:rPr lang="en-GB" sz="2400" dirty="0"/>
              <a:t>copyright transfer (later on…)</a:t>
            </a:r>
          </a:p>
          <a:p>
            <a:pPr marL="342900" indent="-342900">
              <a:spcAft>
                <a:spcPts val="600"/>
              </a:spcAft>
              <a:buFont typeface="Arial" panose="020B0604020202020204" pitchFamily="34" charset="0"/>
              <a:buChar char="•"/>
            </a:pPr>
            <a:r>
              <a:rPr lang="en-GB" sz="2400" dirty="0"/>
              <a:t>add your ORCID (https://orcid.org/)</a:t>
            </a:r>
          </a:p>
        </p:txBody>
      </p:sp>
    </p:spTree>
    <p:extLst>
      <p:ext uri="{BB962C8B-B14F-4D97-AF65-F5344CB8AC3E}">
        <p14:creationId xmlns:p14="http://schemas.microsoft.com/office/powerpoint/2010/main" val="3452987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9144000" cy="584776"/>
          </a:xfrm>
          <a:prstGeom prst="rect">
            <a:avLst/>
          </a:prstGeom>
          <a:noFill/>
        </p:spPr>
        <p:txBody>
          <a:bodyPr wrap="square" rtlCol="0">
            <a:spAutoFit/>
          </a:bodyPr>
          <a:lstStyle/>
          <a:p>
            <a:pPr algn="ctr"/>
            <a:r>
              <a:rPr lang="en-US" sz="3200" b="1" i="1" dirty="0">
                <a:latin typeface="Georgia"/>
                <a:cs typeface="Georgia"/>
              </a:rPr>
              <a:t>Outline for Today</a:t>
            </a:r>
          </a:p>
        </p:txBody>
      </p:sp>
      <p:sp>
        <p:nvSpPr>
          <p:cNvPr id="3" name="TextBox 2"/>
          <p:cNvSpPr txBox="1"/>
          <p:nvPr/>
        </p:nvSpPr>
        <p:spPr>
          <a:xfrm>
            <a:off x="1085273" y="1177636"/>
            <a:ext cx="6892636" cy="3046988"/>
          </a:xfrm>
          <a:prstGeom prst="rect">
            <a:avLst/>
          </a:prstGeom>
          <a:noFill/>
        </p:spPr>
        <p:txBody>
          <a:bodyPr wrap="square" rtlCol="0">
            <a:spAutoFit/>
          </a:bodyPr>
          <a:lstStyle/>
          <a:p>
            <a:pPr marL="342900" indent="-342900">
              <a:buFont typeface="Wingdings" charset="2"/>
              <a:buChar char="Ø"/>
            </a:pPr>
            <a:r>
              <a:rPr lang="en-US" sz="2400" b="1" dirty="0">
                <a:latin typeface="Georgia"/>
                <a:cs typeface="Georgia"/>
              </a:rPr>
              <a:t>General principles of scientific writing</a:t>
            </a:r>
          </a:p>
          <a:p>
            <a:pPr marL="342900" indent="-342900">
              <a:buFont typeface="Wingdings" charset="2"/>
              <a:buChar char="Ø"/>
            </a:pPr>
            <a:endParaRPr lang="en-US" sz="2400" b="1" dirty="0">
              <a:latin typeface="Georgia"/>
              <a:cs typeface="Georgia"/>
            </a:endParaRPr>
          </a:p>
          <a:p>
            <a:pPr marL="342900" indent="-342900">
              <a:buFont typeface="Wingdings" charset="2"/>
              <a:buChar char="Ø"/>
            </a:pPr>
            <a:r>
              <a:rPr lang="en-US" sz="2400" b="1" dirty="0">
                <a:latin typeface="Georgia"/>
                <a:cs typeface="Georgia"/>
              </a:rPr>
              <a:t>Structure of a scientific document</a:t>
            </a:r>
          </a:p>
          <a:p>
            <a:endParaRPr lang="en-US" sz="2400" b="1" dirty="0">
              <a:latin typeface="Georgia"/>
              <a:cs typeface="Georgia"/>
            </a:endParaRPr>
          </a:p>
          <a:p>
            <a:pPr marL="342900" indent="-342900">
              <a:buFont typeface="Wingdings" charset="2"/>
              <a:buChar char="Ø"/>
            </a:pPr>
            <a:r>
              <a:rPr lang="en-US" sz="2400" b="1" dirty="0">
                <a:latin typeface="Georgia"/>
                <a:cs typeface="Georgia"/>
              </a:rPr>
              <a:t>More specifics about journal articles</a:t>
            </a:r>
          </a:p>
          <a:p>
            <a:pPr marL="342900" indent="-342900">
              <a:buFont typeface="Wingdings" charset="2"/>
              <a:buChar char="Ø"/>
            </a:pPr>
            <a:endParaRPr lang="en-US" sz="2400" b="1" dirty="0">
              <a:latin typeface="Georgia"/>
              <a:cs typeface="Georgia"/>
            </a:endParaRPr>
          </a:p>
          <a:p>
            <a:pPr marL="342900" indent="-342900">
              <a:buFont typeface="Wingdings" charset="2"/>
              <a:buChar char="Ø"/>
            </a:pPr>
            <a:r>
              <a:rPr lang="en-US" sz="2400" b="1" dirty="0">
                <a:latin typeface="Georgia"/>
                <a:cs typeface="Georgia"/>
              </a:rPr>
              <a:t>Overview of scientific literature, citation metrics, etc.</a:t>
            </a:r>
          </a:p>
        </p:txBody>
      </p:sp>
    </p:spTree>
    <p:extLst>
      <p:ext uri="{BB962C8B-B14F-4D97-AF65-F5344CB8AC3E}">
        <p14:creationId xmlns:p14="http://schemas.microsoft.com/office/powerpoint/2010/main" val="19767635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The Cover Letter</a:t>
            </a:r>
          </a:p>
        </p:txBody>
      </p:sp>
      <p:sp>
        <p:nvSpPr>
          <p:cNvPr id="4" name="TextBox 3"/>
          <p:cNvSpPr txBox="1"/>
          <p:nvPr/>
        </p:nvSpPr>
        <p:spPr>
          <a:xfrm>
            <a:off x="1806863" y="953018"/>
            <a:ext cx="5530273" cy="4524315"/>
          </a:xfrm>
          <a:prstGeom prst="rect">
            <a:avLst/>
          </a:prstGeom>
          <a:noFill/>
        </p:spPr>
        <p:txBody>
          <a:bodyPr wrap="square" rtlCol="0">
            <a:spAutoFit/>
          </a:bodyPr>
          <a:lstStyle/>
          <a:p>
            <a:r>
              <a:rPr lang="en-US" sz="2400" dirty="0"/>
              <a:t>Dear Editor Jane,</a:t>
            </a:r>
          </a:p>
          <a:p>
            <a:endParaRPr lang="en-US" sz="2400" dirty="0"/>
          </a:p>
          <a:p>
            <a:r>
              <a:rPr lang="en-US" sz="2400" dirty="0"/>
              <a:t>It is my pleasure to submit this article on toe fungus to the journal of “Toe </a:t>
            </a:r>
            <a:r>
              <a:rPr lang="en-US" sz="2400" dirty="0" err="1"/>
              <a:t>Fungology</a:t>
            </a:r>
            <a:r>
              <a:rPr lang="en-US" sz="2400" dirty="0"/>
              <a:t>”. This is the most amazing piece of science that you will ever read and it will fundamentally change the world as we know it.</a:t>
            </a:r>
          </a:p>
          <a:p>
            <a:endParaRPr lang="en-US" sz="2400" dirty="0"/>
          </a:p>
          <a:p>
            <a:endParaRPr lang="en-US" sz="2400" dirty="0"/>
          </a:p>
          <a:p>
            <a:r>
              <a:rPr lang="en-US" sz="2400" dirty="0"/>
              <a:t>Sincerely,</a:t>
            </a:r>
          </a:p>
          <a:p>
            <a:r>
              <a:rPr lang="en-US" sz="2400" dirty="0"/>
              <a:t>Joe</a:t>
            </a:r>
          </a:p>
        </p:txBody>
      </p:sp>
    </p:spTree>
    <p:extLst>
      <p:ext uri="{BB962C8B-B14F-4D97-AF65-F5344CB8AC3E}">
        <p14:creationId xmlns:p14="http://schemas.microsoft.com/office/powerpoint/2010/main" val="3356749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Suggested Referees</a:t>
            </a:r>
          </a:p>
        </p:txBody>
      </p:sp>
      <p:pic>
        <p:nvPicPr>
          <p:cNvPr id="4" name="Picture 3" descr="academicfightclub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7318" y="1189180"/>
            <a:ext cx="6581692" cy="4636655"/>
          </a:xfrm>
          <a:prstGeom prst="rect">
            <a:avLst/>
          </a:prstGeom>
        </p:spPr>
      </p:pic>
    </p:spTree>
    <p:extLst>
      <p:ext uri="{BB962C8B-B14F-4D97-AF65-F5344CB8AC3E}">
        <p14:creationId xmlns:p14="http://schemas.microsoft.com/office/powerpoint/2010/main" val="3262367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After Submission</a:t>
            </a:r>
          </a:p>
        </p:txBody>
      </p:sp>
      <p:sp>
        <p:nvSpPr>
          <p:cNvPr id="4" name="TextBox 3"/>
          <p:cNvSpPr txBox="1"/>
          <p:nvPr/>
        </p:nvSpPr>
        <p:spPr>
          <a:xfrm>
            <a:off x="5599545" y="341772"/>
            <a:ext cx="3429001" cy="6740306"/>
          </a:xfrm>
          <a:prstGeom prst="rect">
            <a:avLst/>
          </a:prstGeom>
          <a:noFill/>
        </p:spPr>
        <p:txBody>
          <a:bodyPr wrap="square" rtlCol="0">
            <a:spAutoFit/>
          </a:bodyPr>
          <a:lstStyle/>
          <a:p>
            <a:pPr marL="285750" indent="-285750">
              <a:buFont typeface="Arial"/>
              <a:buChar char="•"/>
            </a:pPr>
            <a:r>
              <a:rPr lang="en-US" sz="2400" dirty="0">
                <a:latin typeface="Georgia"/>
                <a:cs typeface="Georgia"/>
              </a:rPr>
              <a:t>Don’t be disheartened by rejection. It is not worthwhile.</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Reviewers are generally trying to help.</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Remember that, in all likelihood, the paper will go back to the original reviewers. Address their comments and be positive.</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pic>
        <p:nvPicPr>
          <p:cNvPr id="5" name="Picture 4" descr="paper_accept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39" y="1062182"/>
            <a:ext cx="5329381" cy="3514776"/>
          </a:xfrm>
          <a:prstGeom prst="rect">
            <a:avLst/>
          </a:prstGeom>
        </p:spPr>
      </p:pic>
    </p:spTree>
    <p:extLst>
      <p:ext uri="{BB962C8B-B14F-4D97-AF65-F5344CB8AC3E}">
        <p14:creationId xmlns:p14="http://schemas.microsoft.com/office/powerpoint/2010/main" val="2145550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9464" y="249381"/>
            <a:ext cx="3305072" cy="584775"/>
          </a:xfrm>
          <a:prstGeom prst="rect">
            <a:avLst/>
          </a:prstGeom>
          <a:noFill/>
        </p:spPr>
        <p:txBody>
          <a:bodyPr wrap="none" rtlCol="0">
            <a:spAutoFit/>
          </a:bodyPr>
          <a:lstStyle/>
          <a:p>
            <a:r>
              <a:rPr lang="en-GB" sz="3200" dirty="0"/>
              <a:t>Response checklist</a:t>
            </a:r>
          </a:p>
        </p:txBody>
      </p:sp>
      <p:sp>
        <p:nvSpPr>
          <p:cNvPr id="5" name="TextBox 4"/>
          <p:cNvSpPr txBox="1"/>
          <p:nvPr/>
        </p:nvSpPr>
        <p:spPr>
          <a:xfrm>
            <a:off x="1281420" y="1644086"/>
            <a:ext cx="6581161" cy="3416320"/>
          </a:xfrm>
          <a:prstGeom prst="rect">
            <a:avLst/>
          </a:prstGeom>
          <a:noFill/>
        </p:spPr>
        <p:txBody>
          <a:bodyPr wrap="none" rtlCol="0">
            <a:spAutoFit/>
          </a:bodyPr>
          <a:lstStyle/>
          <a:p>
            <a:pPr marL="342900" indent="-342900">
              <a:buFont typeface="Arial" panose="020B0604020202020204" pitchFamily="34" charset="0"/>
              <a:buChar char="•"/>
            </a:pPr>
            <a:r>
              <a:rPr lang="en-GB" sz="2400" dirty="0"/>
              <a:t>cover letter to the editor</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summary of each review (optional)</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list and respond to every review comment</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you can disagree, but be respectful!</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does the reviewer deserve an acknowledgment?</a:t>
            </a:r>
          </a:p>
        </p:txBody>
      </p:sp>
    </p:spTree>
    <p:extLst>
      <p:ext uri="{BB962C8B-B14F-4D97-AF65-F5344CB8AC3E}">
        <p14:creationId xmlns:p14="http://schemas.microsoft.com/office/powerpoint/2010/main" val="38890532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Additional Reading on Writing</a:t>
            </a:r>
          </a:p>
        </p:txBody>
      </p:sp>
      <p:sp>
        <p:nvSpPr>
          <p:cNvPr id="4" name="TextBox 3"/>
          <p:cNvSpPr txBox="1"/>
          <p:nvPr/>
        </p:nvSpPr>
        <p:spPr>
          <a:xfrm>
            <a:off x="467832" y="1149845"/>
            <a:ext cx="7953154" cy="3600986"/>
          </a:xfrm>
          <a:prstGeom prst="rect">
            <a:avLst/>
          </a:prstGeom>
          <a:noFill/>
        </p:spPr>
        <p:txBody>
          <a:bodyPr wrap="square" rtlCol="0">
            <a:spAutoFit/>
          </a:bodyPr>
          <a:lstStyle/>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The 5 pivotal paragraphs in a paper – Dynamic Ecology </a:t>
            </a:r>
            <a:r>
              <a:rPr lang="en-US" sz="1400" dirty="0">
                <a:latin typeface="Georgia"/>
                <a:cs typeface="Georgia"/>
                <a:hlinkClick r:id="rId2"/>
              </a:rPr>
              <a:t>https://dynamicecology.wordpress.com/2016/02/24/the-5-pivotal-paragraphs-in-a-paper/</a:t>
            </a:r>
            <a:endParaRPr lang="en-US" sz="1400" dirty="0">
              <a:latin typeface="Georgia"/>
              <a:cs typeface="Georgia"/>
            </a:endParaRPr>
          </a:p>
          <a:p>
            <a:pPr marL="285750" indent="-285750">
              <a:buFont typeface="Arial"/>
              <a:buChar char="•"/>
            </a:pPr>
            <a:endParaRPr lang="en-US" sz="1400" dirty="0">
              <a:latin typeface="Georgia"/>
              <a:cs typeface="Georgia"/>
            </a:endParaRP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JC Cahill’s “Finding the “Pitch” in Ecological Writing” </a:t>
            </a:r>
            <a:r>
              <a:rPr lang="en-US" sz="1400" dirty="0">
                <a:latin typeface="Georgia"/>
                <a:cs typeface="Georgia"/>
                <a:hlinkClick r:id="rId3"/>
              </a:rPr>
              <a:t>http://onlinelibrary.wiley.com/doi/10.1890/0012-9623-92.2.196/full</a:t>
            </a:r>
            <a:endParaRPr lang="en-US" sz="1400" dirty="0">
              <a:latin typeface="Georgia"/>
              <a:cs typeface="Georgia"/>
            </a:endParaRPr>
          </a:p>
          <a:p>
            <a:endParaRPr lang="en-US" sz="1400" dirty="0">
              <a:latin typeface="Georgia"/>
              <a:cs typeface="Georgia"/>
            </a:endParaRPr>
          </a:p>
          <a:p>
            <a:pPr marL="285750" indent="-285750">
              <a:buFont typeface="Arial"/>
              <a:buChar char="•"/>
            </a:pPr>
            <a:endParaRPr lang="en-US" sz="1400" dirty="0">
              <a:latin typeface="Georgia"/>
              <a:cs typeface="Georgia"/>
            </a:endParaRPr>
          </a:p>
          <a:p>
            <a:pPr marL="285750" indent="-285750">
              <a:buFont typeface="Arial"/>
              <a:buChar char="•"/>
            </a:pPr>
            <a:r>
              <a:rPr lang="en-US" sz="2400" dirty="0">
                <a:latin typeface="Georgia"/>
                <a:cs typeface="Georgia"/>
              </a:rPr>
              <a:t>The Science of Scientific Writing (</a:t>
            </a:r>
            <a:r>
              <a:rPr lang="en-US" sz="2400" dirty="0" err="1">
                <a:latin typeface="Georgia"/>
                <a:cs typeface="Georgia"/>
              </a:rPr>
              <a:t>Gopen</a:t>
            </a:r>
            <a:r>
              <a:rPr lang="en-US" sz="2400" dirty="0">
                <a:latin typeface="Georgia"/>
                <a:cs typeface="Georgia"/>
              </a:rPr>
              <a:t> and Swan)</a:t>
            </a:r>
          </a:p>
          <a:p>
            <a:pPr marL="360000" lvl="1"/>
            <a:r>
              <a:rPr lang="en-US" sz="1400" dirty="0">
                <a:latin typeface="Georgia"/>
                <a:cs typeface="Georgia"/>
                <a:hlinkClick r:id="rId4"/>
              </a:rPr>
              <a:t>https://home.gwu.edu/~jcmarsh/wiki/uploads/Research/Science_of_Scientific_Writing.pdf</a:t>
            </a:r>
            <a:r>
              <a:rPr lang="en-US" sz="1400" dirty="0">
                <a:latin typeface="Georgia"/>
                <a:cs typeface="Georgia"/>
              </a:rPr>
              <a:t> </a:t>
            </a:r>
          </a:p>
          <a:p>
            <a:endParaRPr lang="en-US" sz="2400" dirty="0">
              <a:latin typeface="Georgia"/>
              <a:cs typeface="Georgia"/>
            </a:endParaRPr>
          </a:p>
        </p:txBody>
      </p:sp>
    </p:spTree>
    <p:extLst>
      <p:ext uri="{BB962C8B-B14F-4D97-AF65-F5344CB8AC3E}">
        <p14:creationId xmlns:p14="http://schemas.microsoft.com/office/powerpoint/2010/main" val="9753208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188" y="178149"/>
            <a:ext cx="3332772" cy="584775"/>
          </a:xfrm>
          <a:prstGeom prst="rect">
            <a:avLst/>
          </a:prstGeom>
          <a:noFill/>
        </p:spPr>
        <p:txBody>
          <a:bodyPr wrap="none" rtlCol="0">
            <a:spAutoFit/>
          </a:bodyPr>
          <a:lstStyle/>
          <a:p>
            <a:r>
              <a:rPr lang="en-GB" sz="3200" b="1" dirty="0"/>
              <a:t>Reviewer checklist</a:t>
            </a:r>
          </a:p>
        </p:txBody>
      </p:sp>
      <p:sp>
        <p:nvSpPr>
          <p:cNvPr id="5" name="TextBox 4"/>
          <p:cNvSpPr txBox="1"/>
          <p:nvPr/>
        </p:nvSpPr>
        <p:spPr>
          <a:xfrm>
            <a:off x="901188" y="803577"/>
            <a:ext cx="7341625" cy="5893921"/>
          </a:xfrm>
          <a:prstGeom prst="rect">
            <a:avLst/>
          </a:prstGeom>
          <a:noFill/>
        </p:spPr>
        <p:txBody>
          <a:bodyPr wrap="none" rtlCol="0">
            <a:spAutoFit/>
          </a:bodyPr>
          <a:lstStyle/>
          <a:p>
            <a:pPr marL="342900" indent="-342900">
              <a:spcAft>
                <a:spcPts val="600"/>
              </a:spcAft>
              <a:buFont typeface="Arial" panose="020B0604020202020204" pitchFamily="34" charset="0"/>
              <a:buChar char="•"/>
            </a:pPr>
            <a:r>
              <a:rPr lang="en-GB" sz="2400" dirty="0"/>
              <a:t>does the manuscript fall within your area of expertise?</a:t>
            </a:r>
          </a:p>
          <a:p>
            <a:pPr marL="342900" indent="-342900">
              <a:spcAft>
                <a:spcPts val="600"/>
              </a:spcAft>
              <a:buFont typeface="Arial" panose="020B0604020202020204" pitchFamily="34" charset="0"/>
              <a:buChar char="•"/>
            </a:pPr>
            <a:r>
              <a:rPr lang="en-GB" sz="2400" dirty="0"/>
              <a:t>do you have any conflicts of interest?</a:t>
            </a:r>
          </a:p>
          <a:p>
            <a:pPr marL="342900" indent="-342900">
              <a:spcAft>
                <a:spcPts val="600"/>
              </a:spcAft>
              <a:buFont typeface="Arial" panose="020B0604020202020204" pitchFamily="34" charset="0"/>
              <a:buChar char="•"/>
            </a:pPr>
            <a:r>
              <a:rPr lang="en-GB" sz="2400" dirty="0"/>
              <a:t>do you have time?</a:t>
            </a:r>
          </a:p>
          <a:p>
            <a:pPr>
              <a:spcAft>
                <a:spcPts val="600"/>
              </a:spcAft>
            </a:pPr>
            <a:r>
              <a:rPr lang="en-GB" sz="2400" b="1" dirty="0"/>
              <a:t>Ask yourself:</a:t>
            </a:r>
          </a:p>
          <a:p>
            <a:pPr marL="342900" indent="-342900">
              <a:spcAft>
                <a:spcPts val="600"/>
              </a:spcAft>
              <a:buFont typeface="Arial" panose="020B0604020202020204" pitchFamily="34" charset="0"/>
              <a:buChar char="•"/>
            </a:pPr>
            <a:r>
              <a:rPr lang="en-GB" sz="2400" dirty="0"/>
              <a:t>do I understand the paper?</a:t>
            </a:r>
          </a:p>
          <a:p>
            <a:pPr marL="342900" indent="-342900">
              <a:spcAft>
                <a:spcPts val="600"/>
              </a:spcAft>
              <a:buFont typeface="Arial" panose="020B0604020202020204" pitchFamily="34" charset="0"/>
              <a:buChar char="•"/>
            </a:pPr>
            <a:r>
              <a:rPr lang="en-GB" sz="2400" dirty="0"/>
              <a:t>do I believe the results and conclusions?</a:t>
            </a:r>
          </a:p>
          <a:p>
            <a:pPr marL="342900" indent="-342900">
              <a:spcAft>
                <a:spcPts val="1200"/>
              </a:spcAft>
              <a:buFont typeface="Arial" panose="020B0604020202020204" pitchFamily="34" charset="0"/>
              <a:buChar char="•"/>
            </a:pPr>
            <a:r>
              <a:rPr lang="en-GB" sz="2400" dirty="0"/>
              <a:t>do I care?</a:t>
            </a:r>
          </a:p>
          <a:p>
            <a:pPr>
              <a:spcAft>
                <a:spcPts val="600"/>
              </a:spcAft>
            </a:pPr>
            <a:r>
              <a:rPr lang="en-GB" sz="2400" b="1" dirty="0"/>
              <a:t>Report:</a:t>
            </a:r>
          </a:p>
          <a:p>
            <a:pPr marL="342900" indent="-342900">
              <a:spcAft>
                <a:spcPts val="600"/>
              </a:spcAft>
              <a:buFont typeface="Arial" panose="020B0604020202020204" pitchFamily="34" charset="0"/>
              <a:buChar char="•"/>
            </a:pPr>
            <a:r>
              <a:rPr lang="en-GB" sz="2400" dirty="0"/>
              <a:t>brief summary</a:t>
            </a:r>
          </a:p>
          <a:p>
            <a:pPr marL="342900" indent="-342900">
              <a:spcAft>
                <a:spcPts val="600"/>
              </a:spcAft>
              <a:buFont typeface="Arial" panose="020B0604020202020204" pitchFamily="34" charset="0"/>
              <a:buChar char="•"/>
            </a:pPr>
            <a:r>
              <a:rPr lang="en-GB" sz="2400" dirty="0"/>
              <a:t>major comments</a:t>
            </a:r>
          </a:p>
          <a:p>
            <a:pPr marL="342900" indent="-342900">
              <a:spcAft>
                <a:spcPts val="600"/>
              </a:spcAft>
              <a:buFont typeface="Arial" panose="020B0604020202020204" pitchFamily="34" charset="0"/>
              <a:buChar char="•"/>
            </a:pPr>
            <a:r>
              <a:rPr lang="en-GB" sz="2400" dirty="0"/>
              <a:t>minor comments / corrections</a:t>
            </a:r>
          </a:p>
          <a:p>
            <a:pPr marL="342900" indent="-342900">
              <a:spcAft>
                <a:spcPts val="600"/>
              </a:spcAft>
              <a:buFont typeface="Arial" panose="020B0604020202020204" pitchFamily="34" charset="0"/>
              <a:buChar char="•"/>
            </a:pPr>
            <a:r>
              <a:rPr lang="en-GB" sz="2400" dirty="0"/>
              <a:t>overall recommendation</a:t>
            </a:r>
          </a:p>
          <a:p>
            <a:pPr>
              <a:spcAft>
                <a:spcPts val="600"/>
              </a:spcAft>
            </a:pPr>
            <a:r>
              <a:rPr lang="en-GB" sz="2400" b="1" dirty="0"/>
              <a:t>Last step, read the review aloud!</a:t>
            </a:r>
          </a:p>
        </p:txBody>
      </p:sp>
      <p:pic>
        <p:nvPicPr>
          <p:cNvPr id="6" name="Picture 5" descr="paper_accepted.jpg">
            <a:extLst>
              <a:ext uri="{FF2B5EF4-FFF2-40B4-BE49-F238E27FC236}">
                <a16:creationId xmlns:a16="http://schemas.microsoft.com/office/drawing/2014/main" id="{39F28C3F-CAE5-AB46-8BAC-C2819128A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1487" y="3573516"/>
            <a:ext cx="3641067" cy="2401317"/>
          </a:xfrm>
          <a:prstGeom prst="rect">
            <a:avLst/>
          </a:prstGeom>
        </p:spPr>
      </p:pic>
    </p:spTree>
    <p:extLst>
      <p:ext uri="{BB962C8B-B14F-4D97-AF65-F5344CB8AC3E}">
        <p14:creationId xmlns:p14="http://schemas.microsoft.com/office/powerpoint/2010/main" val="4007811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F92A05-1F81-DE41-86C1-77AD2D1D5155}"/>
              </a:ext>
            </a:extLst>
          </p:cNvPr>
          <p:cNvSpPr txBox="1"/>
          <p:nvPr/>
        </p:nvSpPr>
        <p:spPr>
          <a:xfrm>
            <a:off x="260447" y="883053"/>
            <a:ext cx="3740727" cy="5632311"/>
          </a:xfrm>
          <a:prstGeom prst="rect">
            <a:avLst/>
          </a:prstGeom>
          <a:noFill/>
        </p:spPr>
        <p:txBody>
          <a:bodyPr wrap="square" rtlCol="0">
            <a:spAutoFit/>
          </a:bodyPr>
          <a:lstStyle/>
          <a:p>
            <a:pPr marL="285750" indent="-285750">
              <a:buFont typeface="Arial"/>
              <a:buChar char="•"/>
            </a:pPr>
            <a:r>
              <a:rPr lang="en-US" sz="2400" dirty="0">
                <a:latin typeface="Georgia"/>
                <a:cs typeface="Georgia"/>
              </a:rPr>
              <a:t>Impact factors</a:t>
            </a:r>
          </a:p>
          <a:p>
            <a:pPr marL="285750" indent="-285750">
              <a:buFont typeface="Arial"/>
              <a:buChar char="•"/>
            </a:pPr>
            <a:endParaRPr lang="en-US" sz="2400" dirty="0">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H-Indices and other citation metrics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Open access versus not</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Predatory journals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Special issues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The ever-evolving publishing landscape</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sp>
        <p:nvSpPr>
          <p:cNvPr id="5" name="TextBox 4">
            <a:extLst>
              <a:ext uri="{FF2B5EF4-FFF2-40B4-BE49-F238E27FC236}">
                <a16:creationId xmlns:a16="http://schemas.microsoft.com/office/drawing/2014/main" id="{2E78EFAD-82E2-9C4A-B944-263603A668BB}"/>
              </a:ext>
            </a:extLst>
          </p:cNvPr>
          <p:cNvSpPr txBox="1"/>
          <p:nvPr/>
        </p:nvSpPr>
        <p:spPr>
          <a:xfrm>
            <a:off x="157656" y="136635"/>
            <a:ext cx="8523890" cy="461665"/>
          </a:xfrm>
          <a:prstGeom prst="rect">
            <a:avLst/>
          </a:prstGeom>
          <a:noFill/>
        </p:spPr>
        <p:txBody>
          <a:bodyPr wrap="square" rtlCol="0">
            <a:spAutoFit/>
          </a:bodyPr>
          <a:lstStyle/>
          <a:p>
            <a:r>
              <a:rPr lang="en-US" sz="2400" b="1" dirty="0">
                <a:latin typeface="Georgia"/>
                <a:cs typeface="Georgia"/>
              </a:rPr>
              <a:t>Other Miscellaneous Thoughts</a:t>
            </a:r>
          </a:p>
        </p:txBody>
      </p:sp>
      <p:pic>
        <p:nvPicPr>
          <p:cNvPr id="7" name="Picture 6">
            <a:extLst>
              <a:ext uri="{FF2B5EF4-FFF2-40B4-BE49-F238E27FC236}">
                <a16:creationId xmlns:a16="http://schemas.microsoft.com/office/drawing/2014/main" id="{AC365765-4657-5D40-843E-C34AA33EEAC3}"/>
              </a:ext>
            </a:extLst>
          </p:cNvPr>
          <p:cNvPicPr>
            <a:picLocks noChangeAspect="1"/>
          </p:cNvPicPr>
          <p:nvPr/>
        </p:nvPicPr>
        <p:blipFill>
          <a:blip r:embed="rId2"/>
          <a:stretch>
            <a:fillRect/>
          </a:stretch>
        </p:blipFill>
        <p:spPr>
          <a:xfrm>
            <a:off x="4001174" y="922848"/>
            <a:ext cx="5142826" cy="3263187"/>
          </a:xfrm>
          <a:prstGeom prst="rect">
            <a:avLst/>
          </a:prstGeom>
        </p:spPr>
      </p:pic>
      <p:sp>
        <p:nvSpPr>
          <p:cNvPr id="8" name="TextBox 7">
            <a:extLst>
              <a:ext uri="{FF2B5EF4-FFF2-40B4-BE49-F238E27FC236}">
                <a16:creationId xmlns:a16="http://schemas.microsoft.com/office/drawing/2014/main" id="{9B782CC1-DE6A-0940-969E-6DA8696CC60B}"/>
              </a:ext>
            </a:extLst>
          </p:cNvPr>
          <p:cNvSpPr txBox="1"/>
          <p:nvPr/>
        </p:nvSpPr>
        <p:spPr>
          <a:xfrm>
            <a:off x="5349765" y="4325917"/>
            <a:ext cx="3038460" cy="369332"/>
          </a:xfrm>
          <a:prstGeom prst="rect">
            <a:avLst/>
          </a:prstGeom>
          <a:noFill/>
        </p:spPr>
        <p:txBody>
          <a:bodyPr wrap="none" rtlCol="0">
            <a:spAutoFit/>
          </a:bodyPr>
          <a:lstStyle/>
          <a:p>
            <a:r>
              <a:rPr lang="en-GB" dirty="0" err="1"/>
              <a:t>Gargouri</a:t>
            </a:r>
            <a:r>
              <a:rPr lang="en-GB" dirty="0"/>
              <a:t> et al. 2010. </a:t>
            </a:r>
            <a:r>
              <a:rPr lang="en-GB" dirty="0" err="1"/>
              <a:t>PLoS</a:t>
            </a:r>
            <a:r>
              <a:rPr lang="en-GB" dirty="0"/>
              <a:t> One</a:t>
            </a:r>
          </a:p>
        </p:txBody>
      </p:sp>
    </p:spTree>
    <p:extLst>
      <p:ext uri="{BB962C8B-B14F-4D97-AF65-F5344CB8AC3E}">
        <p14:creationId xmlns:p14="http://schemas.microsoft.com/office/powerpoint/2010/main" val="3545711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F92A05-1F81-DE41-86C1-77AD2D1D5155}"/>
              </a:ext>
            </a:extLst>
          </p:cNvPr>
          <p:cNvSpPr txBox="1"/>
          <p:nvPr/>
        </p:nvSpPr>
        <p:spPr>
          <a:xfrm>
            <a:off x="260447" y="883053"/>
            <a:ext cx="3740727" cy="5632311"/>
          </a:xfrm>
          <a:prstGeom prst="rect">
            <a:avLst/>
          </a:prstGeom>
          <a:noFill/>
        </p:spPr>
        <p:txBody>
          <a:bodyPr wrap="square" rtlCol="0">
            <a:spAutoFit/>
          </a:bodyPr>
          <a:lstStyle/>
          <a:p>
            <a:pPr marL="285750" indent="-285750">
              <a:buFont typeface="Arial"/>
              <a:buChar char="•"/>
            </a:pPr>
            <a:r>
              <a:rPr lang="en-US" sz="2400" dirty="0">
                <a:solidFill>
                  <a:schemeClr val="bg1">
                    <a:lumMod val="65000"/>
                  </a:schemeClr>
                </a:solidFill>
                <a:latin typeface="Georgia"/>
                <a:cs typeface="Georgia"/>
              </a:rPr>
              <a:t>Impact factors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H-Indices and other citation metrics</a:t>
            </a:r>
          </a:p>
          <a:p>
            <a:pPr marL="285750" indent="-285750">
              <a:buFont typeface="Arial"/>
              <a:buChar char="•"/>
            </a:pPr>
            <a:endParaRPr lang="en-US" sz="2400" dirty="0">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Open access versus not</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Predatory journals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Special issues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The ever-evolving publishing landscape</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sp>
        <p:nvSpPr>
          <p:cNvPr id="5" name="TextBox 4">
            <a:extLst>
              <a:ext uri="{FF2B5EF4-FFF2-40B4-BE49-F238E27FC236}">
                <a16:creationId xmlns:a16="http://schemas.microsoft.com/office/drawing/2014/main" id="{2E78EFAD-82E2-9C4A-B944-263603A668BB}"/>
              </a:ext>
            </a:extLst>
          </p:cNvPr>
          <p:cNvSpPr txBox="1"/>
          <p:nvPr/>
        </p:nvSpPr>
        <p:spPr>
          <a:xfrm>
            <a:off x="157656" y="136635"/>
            <a:ext cx="8523890" cy="461665"/>
          </a:xfrm>
          <a:prstGeom prst="rect">
            <a:avLst/>
          </a:prstGeom>
          <a:noFill/>
        </p:spPr>
        <p:txBody>
          <a:bodyPr wrap="square" rtlCol="0">
            <a:spAutoFit/>
          </a:bodyPr>
          <a:lstStyle/>
          <a:p>
            <a:r>
              <a:rPr lang="en-US" sz="2400" b="1" dirty="0">
                <a:latin typeface="Georgia"/>
                <a:cs typeface="Georgia"/>
              </a:rPr>
              <a:t>Other Miscellaneous Thoughts</a:t>
            </a:r>
          </a:p>
        </p:txBody>
      </p:sp>
      <p:pic>
        <p:nvPicPr>
          <p:cNvPr id="3" name="Picture 2">
            <a:extLst>
              <a:ext uri="{FF2B5EF4-FFF2-40B4-BE49-F238E27FC236}">
                <a16:creationId xmlns:a16="http://schemas.microsoft.com/office/drawing/2014/main" id="{0B07CE9E-8ACE-D244-B41B-E35CB7DC31ED}"/>
              </a:ext>
            </a:extLst>
          </p:cNvPr>
          <p:cNvPicPr>
            <a:picLocks noChangeAspect="1"/>
          </p:cNvPicPr>
          <p:nvPr/>
        </p:nvPicPr>
        <p:blipFill>
          <a:blip r:embed="rId2"/>
          <a:stretch>
            <a:fillRect/>
          </a:stretch>
        </p:blipFill>
        <p:spPr>
          <a:xfrm>
            <a:off x="4047359" y="771414"/>
            <a:ext cx="4634187" cy="4230043"/>
          </a:xfrm>
          <a:prstGeom prst="rect">
            <a:avLst/>
          </a:prstGeom>
        </p:spPr>
      </p:pic>
      <p:sp>
        <p:nvSpPr>
          <p:cNvPr id="9" name="TextBox 8">
            <a:extLst>
              <a:ext uri="{FF2B5EF4-FFF2-40B4-BE49-F238E27FC236}">
                <a16:creationId xmlns:a16="http://schemas.microsoft.com/office/drawing/2014/main" id="{539019FF-0F04-D141-8D0F-C45A5F28AFF1}"/>
              </a:ext>
            </a:extLst>
          </p:cNvPr>
          <p:cNvSpPr txBox="1"/>
          <p:nvPr/>
        </p:nvSpPr>
        <p:spPr>
          <a:xfrm>
            <a:off x="5528441" y="5292869"/>
            <a:ext cx="2580130" cy="369332"/>
          </a:xfrm>
          <a:prstGeom prst="rect">
            <a:avLst/>
          </a:prstGeom>
          <a:noFill/>
        </p:spPr>
        <p:txBody>
          <a:bodyPr wrap="none" rtlCol="0">
            <a:spAutoFit/>
          </a:bodyPr>
          <a:lstStyle/>
          <a:p>
            <a:r>
              <a:rPr lang="en-GB" dirty="0" err="1"/>
              <a:t>Minasni</a:t>
            </a:r>
            <a:r>
              <a:rPr lang="en-GB" dirty="0"/>
              <a:t> et al. 2013. </a:t>
            </a:r>
            <a:r>
              <a:rPr lang="en-GB" dirty="0" err="1"/>
              <a:t>PeerJ</a:t>
            </a:r>
            <a:endParaRPr lang="en-GB" dirty="0"/>
          </a:p>
        </p:txBody>
      </p:sp>
    </p:spTree>
    <p:extLst>
      <p:ext uri="{BB962C8B-B14F-4D97-AF65-F5344CB8AC3E}">
        <p14:creationId xmlns:p14="http://schemas.microsoft.com/office/powerpoint/2010/main" val="211734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F92A05-1F81-DE41-86C1-77AD2D1D5155}"/>
              </a:ext>
            </a:extLst>
          </p:cNvPr>
          <p:cNvSpPr txBox="1"/>
          <p:nvPr/>
        </p:nvSpPr>
        <p:spPr>
          <a:xfrm>
            <a:off x="260447" y="883053"/>
            <a:ext cx="3740727" cy="5632311"/>
          </a:xfrm>
          <a:prstGeom prst="rect">
            <a:avLst/>
          </a:prstGeom>
          <a:noFill/>
        </p:spPr>
        <p:txBody>
          <a:bodyPr wrap="square" rtlCol="0">
            <a:spAutoFit/>
          </a:bodyPr>
          <a:lstStyle/>
          <a:p>
            <a:pPr marL="285750" indent="-285750">
              <a:buFont typeface="Arial"/>
              <a:buChar char="•"/>
            </a:pPr>
            <a:r>
              <a:rPr lang="en-US" sz="2400" dirty="0">
                <a:solidFill>
                  <a:schemeClr val="bg1">
                    <a:lumMod val="65000"/>
                  </a:schemeClr>
                </a:solidFill>
                <a:latin typeface="Georgia"/>
                <a:cs typeface="Georgia"/>
              </a:rPr>
              <a:t>Impact factors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H-Indices and other citation metrics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Open access versus not</a:t>
            </a:r>
          </a:p>
          <a:p>
            <a:pPr marL="285750" indent="-285750">
              <a:buFont typeface="Arial"/>
              <a:buChar char="•"/>
            </a:pPr>
            <a:endParaRPr lang="en-US" sz="2400" dirty="0">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Predatory journals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Special issues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The ever-evolving publishing landscape</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sp>
        <p:nvSpPr>
          <p:cNvPr id="5" name="TextBox 4">
            <a:extLst>
              <a:ext uri="{FF2B5EF4-FFF2-40B4-BE49-F238E27FC236}">
                <a16:creationId xmlns:a16="http://schemas.microsoft.com/office/drawing/2014/main" id="{2E78EFAD-82E2-9C4A-B944-263603A668BB}"/>
              </a:ext>
            </a:extLst>
          </p:cNvPr>
          <p:cNvSpPr txBox="1"/>
          <p:nvPr/>
        </p:nvSpPr>
        <p:spPr>
          <a:xfrm>
            <a:off x="157656" y="136635"/>
            <a:ext cx="8523890" cy="461665"/>
          </a:xfrm>
          <a:prstGeom prst="rect">
            <a:avLst/>
          </a:prstGeom>
          <a:noFill/>
        </p:spPr>
        <p:txBody>
          <a:bodyPr wrap="square" rtlCol="0">
            <a:spAutoFit/>
          </a:bodyPr>
          <a:lstStyle/>
          <a:p>
            <a:r>
              <a:rPr lang="en-US" sz="2400" b="1" dirty="0">
                <a:latin typeface="Georgia"/>
                <a:cs typeface="Georgia"/>
              </a:rPr>
              <a:t>Other Miscellaneous Thoughts</a:t>
            </a:r>
          </a:p>
        </p:txBody>
      </p:sp>
      <p:pic>
        <p:nvPicPr>
          <p:cNvPr id="3" name="Picture 2">
            <a:extLst>
              <a:ext uri="{FF2B5EF4-FFF2-40B4-BE49-F238E27FC236}">
                <a16:creationId xmlns:a16="http://schemas.microsoft.com/office/drawing/2014/main" id="{6EBDB379-8BF3-324C-BDDB-3B1BF9D0384B}"/>
              </a:ext>
            </a:extLst>
          </p:cNvPr>
          <p:cNvPicPr>
            <a:picLocks noChangeAspect="1"/>
          </p:cNvPicPr>
          <p:nvPr/>
        </p:nvPicPr>
        <p:blipFill>
          <a:blip r:embed="rId2"/>
          <a:stretch>
            <a:fillRect/>
          </a:stretch>
        </p:blipFill>
        <p:spPr>
          <a:xfrm>
            <a:off x="4203181" y="763096"/>
            <a:ext cx="4680372" cy="4653550"/>
          </a:xfrm>
          <a:prstGeom prst="rect">
            <a:avLst/>
          </a:prstGeom>
        </p:spPr>
      </p:pic>
      <p:sp>
        <p:nvSpPr>
          <p:cNvPr id="6" name="TextBox 5">
            <a:extLst>
              <a:ext uri="{FF2B5EF4-FFF2-40B4-BE49-F238E27FC236}">
                <a16:creationId xmlns:a16="http://schemas.microsoft.com/office/drawing/2014/main" id="{93BAD23B-3CC7-BA49-9564-EC6F94BC7D87}"/>
              </a:ext>
            </a:extLst>
          </p:cNvPr>
          <p:cNvSpPr txBox="1"/>
          <p:nvPr/>
        </p:nvSpPr>
        <p:spPr>
          <a:xfrm>
            <a:off x="4547786" y="5416646"/>
            <a:ext cx="4133760" cy="369332"/>
          </a:xfrm>
          <a:prstGeom prst="rect">
            <a:avLst/>
          </a:prstGeom>
          <a:noFill/>
        </p:spPr>
        <p:txBody>
          <a:bodyPr wrap="none" rtlCol="0">
            <a:spAutoFit/>
          </a:bodyPr>
          <a:lstStyle/>
          <a:p>
            <a:r>
              <a:rPr lang="en-GB" dirty="0"/>
              <a:t>Norris et al. 2008. J Amer Soc Info Sci Tech</a:t>
            </a:r>
          </a:p>
        </p:txBody>
      </p:sp>
    </p:spTree>
    <p:extLst>
      <p:ext uri="{BB962C8B-B14F-4D97-AF65-F5344CB8AC3E}">
        <p14:creationId xmlns:p14="http://schemas.microsoft.com/office/powerpoint/2010/main" val="5236847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F92A05-1F81-DE41-86C1-77AD2D1D5155}"/>
              </a:ext>
            </a:extLst>
          </p:cNvPr>
          <p:cNvSpPr txBox="1"/>
          <p:nvPr/>
        </p:nvSpPr>
        <p:spPr>
          <a:xfrm>
            <a:off x="260447" y="883053"/>
            <a:ext cx="3740727" cy="5632311"/>
          </a:xfrm>
          <a:prstGeom prst="rect">
            <a:avLst/>
          </a:prstGeom>
          <a:noFill/>
        </p:spPr>
        <p:txBody>
          <a:bodyPr wrap="square" rtlCol="0">
            <a:spAutoFit/>
          </a:bodyPr>
          <a:lstStyle/>
          <a:p>
            <a:pPr marL="285750" indent="-285750">
              <a:buFont typeface="Arial"/>
              <a:buChar char="•"/>
            </a:pPr>
            <a:r>
              <a:rPr lang="en-US" sz="2400" dirty="0">
                <a:solidFill>
                  <a:schemeClr val="bg1">
                    <a:lumMod val="65000"/>
                  </a:schemeClr>
                </a:solidFill>
                <a:latin typeface="Georgia"/>
                <a:cs typeface="Georgia"/>
              </a:rPr>
              <a:t>Impact factors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H-Indices and other citation metrics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Open access versus not</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Predatory journals</a:t>
            </a:r>
          </a:p>
          <a:p>
            <a:pPr marL="285750" indent="-285750">
              <a:buFont typeface="Arial"/>
              <a:buChar char="•"/>
            </a:pPr>
            <a:endParaRPr lang="en-US" sz="2400" dirty="0">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Special issues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The ever-evolving publishing landscape</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sp>
        <p:nvSpPr>
          <p:cNvPr id="5" name="TextBox 4">
            <a:extLst>
              <a:ext uri="{FF2B5EF4-FFF2-40B4-BE49-F238E27FC236}">
                <a16:creationId xmlns:a16="http://schemas.microsoft.com/office/drawing/2014/main" id="{2E78EFAD-82E2-9C4A-B944-263603A668BB}"/>
              </a:ext>
            </a:extLst>
          </p:cNvPr>
          <p:cNvSpPr txBox="1"/>
          <p:nvPr/>
        </p:nvSpPr>
        <p:spPr>
          <a:xfrm>
            <a:off x="157656" y="136635"/>
            <a:ext cx="8523890" cy="461665"/>
          </a:xfrm>
          <a:prstGeom prst="rect">
            <a:avLst/>
          </a:prstGeom>
          <a:noFill/>
        </p:spPr>
        <p:txBody>
          <a:bodyPr wrap="square" rtlCol="0">
            <a:spAutoFit/>
          </a:bodyPr>
          <a:lstStyle/>
          <a:p>
            <a:r>
              <a:rPr lang="en-US" sz="2400" b="1" dirty="0">
                <a:latin typeface="Georgia"/>
                <a:cs typeface="Georgia"/>
              </a:rPr>
              <a:t>Other Miscellaneous Thoughts</a:t>
            </a:r>
          </a:p>
        </p:txBody>
      </p:sp>
      <p:pic>
        <p:nvPicPr>
          <p:cNvPr id="3" name="Picture 2">
            <a:extLst>
              <a:ext uri="{FF2B5EF4-FFF2-40B4-BE49-F238E27FC236}">
                <a16:creationId xmlns:a16="http://schemas.microsoft.com/office/drawing/2014/main" id="{70B89203-7006-D549-94D9-7B2A3C8D9403}"/>
              </a:ext>
            </a:extLst>
          </p:cNvPr>
          <p:cNvPicPr>
            <a:picLocks noChangeAspect="1"/>
          </p:cNvPicPr>
          <p:nvPr/>
        </p:nvPicPr>
        <p:blipFill>
          <a:blip r:embed="rId2"/>
          <a:stretch>
            <a:fillRect/>
          </a:stretch>
        </p:blipFill>
        <p:spPr>
          <a:xfrm>
            <a:off x="4675627" y="754117"/>
            <a:ext cx="3780416" cy="5349766"/>
          </a:xfrm>
          <a:prstGeom prst="rect">
            <a:avLst/>
          </a:prstGeom>
        </p:spPr>
      </p:pic>
    </p:spTree>
    <p:extLst>
      <p:ext uri="{BB962C8B-B14F-4D97-AF65-F5344CB8AC3E}">
        <p14:creationId xmlns:p14="http://schemas.microsoft.com/office/powerpoint/2010/main" val="952827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2098" y="1177636"/>
            <a:ext cx="7285182" cy="3385542"/>
          </a:xfrm>
          <a:prstGeom prst="rect">
            <a:avLst/>
          </a:prstGeom>
          <a:noFill/>
        </p:spPr>
        <p:txBody>
          <a:bodyPr wrap="square" rtlCol="0">
            <a:spAutoFit/>
          </a:bodyPr>
          <a:lstStyle/>
          <a:p>
            <a:r>
              <a:rPr lang="en-US" sz="2800" b="1" i="1" dirty="0">
                <a:latin typeface="Georgia"/>
                <a:cs typeface="Georgia"/>
              </a:rPr>
              <a:t>“Don't get it right, just get it written” </a:t>
            </a:r>
          </a:p>
          <a:p>
            <a:r>
              <a:rPr lang="en-US" sz="2000" b="1" dirty="0">
                <a:latin typeface="Georgia"/>
                <a:cs typeface="Georgia"/>
              </a:rPr>
              <a:t>			</a:t>
            </a:r>
          </a:p>
          <a:p>
            <a:r>
              <a:rPr lang="en-US" sz="2200" b="1" dirty="0">
                <a:latin typeface="Georgia"/>
                <a:cs typeface="Georgia"/>
              </a:rPr>
              <a:t>			-James Thurber, American </a:t>
            </a:r>
            <a:r>
              <a:rPr lang="en-US" sz="2200" b="1" dirty="0" err="1">
                <a:latin typeface="Georgia"/>
                <a:cs typeface="Georgia"/>
              </a:rPr>
              <a:t>humourist</a:t>
            </a:r>
            <a:endParaRPr lang="en-US" sz="2200" b="1" dirty="0">
              <a:latin typeface="Georgia"/>
              <a:cs typeface="Georgia"/>
            </a:endParaRPr>
          </a:p>
          <a:p>
            <a:endParaRPr lang="en-US" sz="2400" b="1" dirty="0">
              <a:latin typeface="Georgia"/>
              <a:cs typeface="Georgia"/>
            </a:endParaRPr>
          </a:p>
          <a:p>
            <a:endParaRPr lang="en-US" sz="2400" b="1" dirty="0">
              <a:latin typeface="Georgia"/>
              <a:cs typeface="Georgia"/>
            </a:endParaRPr>
          </a:p>
          <a:p>
            <a:pPr algn="ctr"/>
            <a:r>
              <a:rPr lang="en-US" sz="2400" dirty="0">
                <a:solidFill>
                  <a:srgbClr val="0000FF"/>
                </a:solidFill>
                <a:latin typeface="Georgia"/>
                <a:cs typeface="Georgia"/>
              </a:rPr>
              <a:t>The biggest hurdle to overcome in any writing is the blank page.</a:t>
            </a:r>
          </a:p>
          <a:p>
            <a:pPr algn="ctr"/>
            <a:endParaRPr lang="en-US" sz="2400" dirty="0">
              <a:solidFill>
                <a:srgbClr val="0000FF"/>
              </a:solidFill>
              <a:latin typeface="Georgia"/>
              <a:cs typeface="Georgia"/>
            </a:endParaRPr>
          </a:p>
          <a:p>
            <a:pPr algn="ctr"/>
            <a:r>
              <a:rPr lang="en-US" sz="2400" dirty="0">
                <a:solidFill>
                  <a:srgbClr val="0000FF"/>
                </a:solidFill>
                <a:latin typeface="Georgia"/>
                <a:cs typeface="Georgia"/>
              </a:rPr>
              <a:t>Don’t be a perfectionist, just get started!</a:t>
            </a:r>
          </a:p>
        </p:txBody>
      </p:sp>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In the Beginning…</a:t>
            </a:r>
          </a:p>
        </p:txBody>
      </p:sp>
    </p:spTree>
    <p:extLst>
      <p:ext uri="{BB962C8B-B14F-4D97-AF65-F5344CB8AC3E}">
        <p14:creationId xmlns:p14="http://schemas.microsoft.com/office/powerpoint/2010/main" val="20240688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F92A05-1F81-DE41-86C1-77AD2D1D5155}"/>
              </a:ext>
            </a:extLst>
          </p:cNvPr>
          <p:cNvSpPr txBox="1"/>
          <p:nvPr/>
        </p:nvSpPr>
        <p:spPr>
          <a:xfrm>
            <a:off x="260447" y="883053"/>
            <a:ext cx="3740727" cy="5632311"/>
          </a:xfrm>
          <a:prstGeom prst="rect">
            <a:avLst/>
          </a:prstGeom>
          <a:noFill/>
        </p:spPr>
        <p:txBody>
          <a:bodyPr wrap="square" rtlCol="0">
            <a:spAutoFit/>
          </a:bodyPr>
          <a:lstStyle/>
          <a:p>
            <a:pPr marL="285750" indent="-285750">
              <a:buFont typeface="Arial"/>
              <a:buChar char="•"/>
            </a:pPr>
            <a:r>
              <a:rPr lang="en-US" sz="2400" dirty="0">
                <a:solidFill>
                  <a:schemeClr val="bg1">
                    <a:lumMod val="65000"/>
                  </a:schemeClr>
                </a:solidFill>
                <a:latin typeface="Georgia"/>
                <a:cs typeface="Georgia"/>
              </a:rPr>
              <a:t>Impact factors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H-Indices and other citation metrics</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Open access versus not</a:t>
            </a:r>
          </a:p>
          <a:p>
            <a:pPr marL="285750" indent="-285750">
              <a:buFont typeface="Arial"/>
              <a:buChar char="•"/>
            </a:pPr>
            <a:endParaRPr lang="en-US" sz="2400" dirty="0">
              <a:solidFill>
                <a:schemeClr val="bg1">
                  <a:lumMod val="65000"/>
                </a:schemeClr>
              </a:solidFill>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Predatory journals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Special issues</a:t>
            </a:r>
          </a:p>
          <a:p>
            <a:pPr marL="285750" indent="-285750">
              <a:buFont typeface="Arial"/>
              <a:buChar char="•"/>
            </a:pPr>
            <a:endParaRPr lang="en-US" sz="2400" dirty="0">
              <a:latin typeface="Georgia"/>
              <a:cs typeface="Georgia"/>
            </a:endParaRPr>
          </a:p>
          <a:p>
            <a:pPr marL="285750" indent="-285750">
              <a:buFont typeface="Arial"/>
              <a:buChar char="•"/>
            </a:pPr>
            <a:r>
              <a:rPr lang="en-US" sz="2400" dirty="0">
                <a:solidFill>
                  <a:schemeClr val="bg1">
                    <a:lumMod val="65000"/>
                  </a:schemeClr>
                </a:solidFill>
                <a:latin typeface="Georgia"/>
                <a:cs typeface="Georgia"/>
              </a:rPr>
              <a:t>The ever-evolving publishing landscape</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sp>
        <p:nvSpPr>
          <p:cNvPr id="5" name="TextBox 4">
            <a:extLst>
              <a:ext uri="{FF2B5EF4-FFF2-40B4-BE49-F238E27FC236}">
                <a16:creationId xmlns:a16="http://schemas.microsoft.com/office/drawing/2014/main" id="{2E78EFAD-82E2-9C4A-B944-263603A668BB}"/>
              </a:ext>
            </a:extLst>
          </p:cNvPr>
          <p:cNvSpPr txBox="1"/>
          <p:nvPr/>
        </p:nvSpPr>
        <p:spPr>
          <a:xfrm>
            <a:off x="157656" y="136635"/>
            <a:ext cx="8523890" cy="461665"/>
          </a:xfrm>
          <a:prstGeom prst="rect">
            <a:avLst/>
          </a:prstGeom>
          <a:noFill/>
        </p:spPr>
        <p:txBody>
          <a:bodyPr wrap="square" rtlCol="0">
            <a:spAutoFit/>
          </a:bodyPr>
          <a:lstStyle/>
          <a:p>
            <a:r>
              <a:rPr lang="en-US" sz="2400" b="1" dirty="0">
                <a:latin typeface="Georgia"/>
                <a:cs typeface="Georgia"/>
              </a:rPr>
              <a:t>Other Miscellaneous Thoughts</a:t>
            </a:r>
          </a:p>
        </p:txBody>
      </p:sp>
      <p:pic>
        <p:nvPicPr>
          <p:cNvPr id="3" name="Picture 2">
            <a:extLst>
              <a:ext uri="{FF2B5EF4-FFF2-40B4-BE49-F238E27FC236}">
                <a16:creationId xmlns:a16="http://schemas.microsoft.com/office/drawing/2014/main" id="{7A64CC55-084F-6B40-9126-1689B5BC014A}"/>
              </a:ext>
            </a:extLst>
          </p:cNvPr>
          <p:cNvPicPr>
            <a:picLocks noChangeAspect="1"/>
          </p:cNvPicPr>
          <p:nvPr/>
        </p:nvPicPr>
        <p:blipFill>
          <a:blip r:embed="rId2"/>
          <a:stretch>
            <a:fillRect/>
          </a:stretch>
        </p:blipFill>
        <p:spPr>
          <a:xfrm>
            <a:off x="4001174" y="1024733"/>
            <a:ext cx="4811430" cy="3326550"/>
          </a:xfrm>
          <a:prstGeom prst="rect">
            <a:avLst/>
          </a:prstGeom>
        </p:spPr>
      </p:pic>
    </p:spTree>
    <p:extLst>
      <p:ext uri="{BB962C8B-B14F-4D97-AF65-F5344CB8AC3E}">
        <p14:creationId xmlns:p14="http://schemas.microsoft.com/office/powerpoint/2010/main" val="445275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F92A05-1F81-DE41-86C1-77AD2D1D5155}"/>
              </a:ext>
            </a:extLst>
          </p:cNvPr>
          <p:cNvSpPr txBox="1"/>
          <p:nvPr/>
        </p:nvSpPr>
        <p:spPr>
          <a:xfrm>
            <a:off x="260447" y="883053"/>
            <a:ext cx="3740727" cy="5632311"/>
          </a:xfrm>
          <a:prstGeom prst="rect">
            <a:avLst/>
          </a:prstGeom>
          <a:noFill/>
        </p:spPr>
        <p:txBody>
          <a:bodyPr wrap="square" rtlCol="0">
            <a:spAutoFit/>
          </a:bodyPr>
          <a:lstStyle/>
          <a:p>
            <a:pPr marL="285750" indent="-285750">
              <a:buFont typeface="Arial"/>
              <a:buChar char="•"/>
            </a:pPr>
            <a:r>
              <a:rPr lang="en-US" sz="2400" dirty="0">
                <a:latin typeface="Georgia"/>
                <a:cs typeface="Georgia"/>
              </a:rPr>
              <a:t>Impact factors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H-Indices and other citation metrics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Open access versus not</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Predatory journals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Special issues</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The ever-evolving publishing landscape</a:t>
            </a:r>
          </a:p>
          <a:p>
            <a:pPr marL="285750" indent="-285750">
              <a:buFont typeface="Arial"/>
              <a:buChar char="•"/>
            </a:pPr>
            <a:endParaRPr lang="en-US" sz="2400" dirty="0">
              <a:latin typeface="Georgia"/>
              <a:cs typeface="Georgia"/>
            </a:endParaRPr>
          </a:p>
          <a:p>
            <a:endParaRPr lang="en-US" sz="2400" dirty="0">
              <a:latin typeface="Georgia"/>
              <a:cs typeface="Georgia"/>
            </a:endParaRPr>
          </a:p>
        </p:txBody>
      </p:sp>
      <p:sp>
        <p:nvSpPr>
          <p:cNvPr id="5" name="TextBox 4">
            <a:extLst>
              <a:ext uri="{FF2B5EF4-FFF2-40B4-BE49-F238E27FC236}">
                <a16:creationId xmlns:a16="http://schemas.microsoft.com/office/drawing/2014/main" id="{2E78EFAD-82E2-9C4A-B944-263603A668BB}"/>
              </a:ext>
            </a:extLst>
          </p:cNvPr>
          <p:cNvSpPr txBox="1"/>
          <p:nvPr/>
        </p:nvSpPr>
        <p:spPr>
          <a:xfrm>
            <a:off x="157656" y="136635"/>
            <a:ext cx="8523890" cy="461665"/>
          </a:xfrm>
          <a:prstGeom prst="rect">
            <a:avLst/>
          </a:prstGeom>
          <a:noFill/>
        </p:spPr>
        <p:txBody>
          <a:bodyPr wrap="square" rtlCol="0">
            <a:spAutoFit/>
          </a:bodyPr>
          <a:lstStyle/>
          <a:p>
            <a:r>
              <a:rPr lang="en-US" sz="2400" b="1" dirty="0">
                <a:latin typeface="Georgia"/>
                <a:cs typeface="Georgia"/>
              </a:rPr>
              <a:t>Other Miscellaneous Thoughts</a:t>
            </a:r>
          </a:p>
        </p:txBody>
      </p:sp>
      <p:pic>
        <p:nvPicPr>
          <p:cNvPr id="3" name="Picture 2">
            <a:extLst>
              <a:ext uri="{FF2B5EF4-FFF2-40B4-BE49-F238E27FC236}">
                <a16:creationId xmlns:a16="http://schemas.microsoft.com/office/drawing/2014/main" id="{44E83F9B-3D59-0A44-AE1B-005A27AF202B}"/>
              </a:ext>
            </a:extLst>
          </p:cNvPr>
          <p:cNvPicPr>
            <a:picLocks noChangeAspect="1"/>
          </p:cNvPicPr>
          <p:nvPr/>
        </p:nvPicPr>
        <p:blipFill>
          <a:blip r:embed="rId2"/>
          <a:stretch>
            <a:fillRect/>
          </a:stretch>
        </p:blipFill>
        <p:spPr>
          <a:xfrm>
            <a:off x="4135821" y="1019687"/>
            <a:ext cx="4666317" cy="3110878"/>
          </a:xfrm>
          <a:prstGeom prst="rect">
            <a:avLst/>
          </a:prstGeom>
        </p:spPr>
      </p:pic>
      <p:sp>
        <p:nvSpPr>
          <p:cNvPr id="6" name="Rectangle 5">
            <a:extLst>
              <a:ext uri="{FF2B5EF4-FFF2-40B4-BE49-F238E27FC236}">
                <a16:creationId xmlns:a16="http://schemas.microsoft.com/office/drawing/2014/main" id="{1C8FB7D3-6322-124E-AC2D-272FF5F82ACF}"/>
              </a:ext>
            </a:extLst>
          </p:cNvPr>
          <p:cNvSpPr/>
          <p:nvPr/>
        </p:nvSpPr>
        <p:spPr>
          <a:xfrm>
            <a:off x="4753944" y="4432003"/>
            <a:ext cx="3704604" cy="369332"/>
          </a:xfrm>
          <a:prstGeom prst="rect">
            <a:avLst/>
          </a:prstGeom>
        </p:spPr>
        <p:txBody>
          <a:bodyPr wrap="none">
            <a:spAutoFit/>
          </a:bodyPr>
          <a:lstStyle/>
          <a:p>
            <a:r>
              <a:rPr lang="en-GB" dirty="0">
                <a:hlinkClick r:id="rId3"/>
              </a:rPr>
              <a:t>https://uconnlibrary.wordpress.com/</a:t>
            </a:r>
            <a:r>
              <a:rPr lang="en-GB" dirty="0"/>
              <a:t> </a:t>
            </a:r>
          </a:p>
        </p:txBody>
      </p:sp>
    </p:spTree>
    <p:extLst>
      <p:ext uri="{BB962C8B-B14F-4D97-AF65-F5344CB8AC3E}">
        <p14:creationId xmlns:p14="http://schemas.microsoft.com/office/powerpoint/2010/main" val="108190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ason-and-the-argonauts-1963-20100510115903299-320578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885" y="727358"/>
            <a:ext cx="4359473" cy="5657273"/>
          </a:xfrm>
          <a:prstGeom prst="rect">
            <a:avLst/>
          </a:prstGeom>
        </p:spPr>
      </p:pic>
      <p:sp>
        <p:nvSpPr>
          <p:cNvPr id="4" name="TextBox 3"/>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The Golden Thread</a:t>
            </a:r>
          </a:p>
        </p:txBody>
      </p:sp>
      <p:sp>
        <p:nvSpPr>
          <p:cNvPr id="5" name="TextBox 4"/>
          <p:cNvSpPr txBox="1"/>
          <p:nvPr/>
        </p:nvSpPr>
        <p:spPr>
          <a:xfrm>
            <a:off x="5149273" y="727358"/>
            <a:ext cx="3740727" cy="5262979"/>
          </a:xfrm>
          <a:prstGeom prst="rect">
            <a:avLst/>
          </a:prstGeom>
          <a:noFill/>
        </p:spPr>
        <p:txBody>
          <a:bodyPr wrap="square" rtlCol="0">
            <a:spAutoFit/>
          </a:bodyPr>
          <a:lstStyle/>
          <a:p>
            <a:pPr marL="285750" indent="-285750">
              <a:buFont typeface="Arial"/>
              <a:buChar char="•"/>
            </a:pPr>
            <a:r>
              <a:rPr lang="en-US" sz="2400" dirty="0">
                <a:latin typeface="Georgia"/>
                <a:cs typeface="Georgia"/>
              </a:rPr>
              <a:t>Every scientific document should have a central point or main theme.</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Everything in the document should be related to that central point.</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This can be thought of as the golden thread, that should run through the entire document.</a:t>
            </a:r>
          </a:p>
        </p:txBody>
      </p:sp>
    </p:spTree>
    <p:extLst>
      <p:ext uri="{BB962C8B-B14F-4D97-AF65-F5344CB8AC3E}">
        <p14:creationId xmlns:p14="http://schemas.microsoft.com/office/powerpoint/2010/main" val="2495128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But My Aims Were…</a:t>
            </a:r>
          </a:p>
        </p:txBody>
      </p:sp>
      <p:sp>
        <p:nvSpPr>
          <p:cNvPr id="4" name="TextBox 3"/>
          <p:cNvSpPr txBox="1"/>
          <p:nvPr/>
        </p:nvSpPr>
        <p:spPr>
          <a:xfrm>
            <a:off x="5237507" y="661361"/>
            <a:ext cx="3740727" cy="5201424"/>
          </a:xfrm>
          <a:prstGeom prst="rect">
            <a:avLst/>
          </a:prstGeom>
          <a:noFill/>
        </p:spPr>
        <p:txBody>
          <a:bodyPr wrap="square" rtlCol="0">
            <a:spAutoFit/>
          </a:bodyPr>
          <a:lstStyle/>
          <a:p>
            <a:endParaRPr lang="en-GB" sz="2400" dirty="0"/>
          </a:p>
          <a:p>
            <a:pPr marL="285750" indent="-285750">
              <a:buFont typeface="Arial"/>
              <a:buChar char="•"/>
            </a:pPr>
            <a:r>
              <a:rPr lang="en-GB" sz="2400" dirty="0"/>
              <a:t>“Not what you did or what you learned, but what you want your audience to understand”</a:t>
            </a:r>
            <a:r>
              <a:rPr lang="en-GB" sz="1600" dirty="0"/>
              <a:t> </a:t>
            </a:r>
            <a:r>
              <a:rPr lang="en-GB" sz="2000" dirty="0" err="1"/>
              <a:t>Turbek</a:t>
            </a:r>
            <a:r>
              <a:rPr lang="en-GB" sz="2000" dirty="0"/>
              <a:t> et al. 2016. Bull. ESA</a:t>
            </a:r>
          </a:p>
          <a:p>
            <a:endParaRPr lang="en-US" sz="2400" dirty="0">
              <a:latin typeface="Georgia"/>
              <a:cs typeface="Georgia"/>
            </a:endParaRPr>
          </a:p>
          <a:p>
            <a:pPr marL="285750" indent="-285750">
              <a:buFont typeface="Arial"/>
              <a:buChar char="•"/>
            </a:pPr>
            <a:r>
              <a:rPr lang="en-US" sz="2400" dirty="0">
                <a:latin typeface="Georgia"/>
                <a:cs typeface="Georgia"/>
              </a:rPr>
              <a:t>You cannot include everything you did. Only include the methods and results relevant to the golden thread.</a:t>
            </a:r>
          </a:p>
          <a:p>
            <a:endParaRPr lang="en-US" sz="2400" dirty="0">
              <a:latin typeface="Georgia"/>
              <a:cs typeface="Georgia"/>
            </a:endParaRPr>
          </a:p>
        </p:txBody>
      </p:sp>
      <p:pic>
        <p:nvPicPr>
          <p:cNvPr id="6" name="Picture 5" descr="miss-targe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66" y="1177635"/>
            <a:ext cx="4983507" cy="4006273"/>
          </a:xfrm>
          <a:prstGeom prst="rect">
            <a:avLst/>
          </a:prstGeom>
        </p:spPr>
      </p:pic>
    </p:spTree>
    <p:extLst>
      <p:ext uri="{BB962C8B-B14F-4D97-AF65-F5344CB8AC3E}">
        <p14:creationId xmlns:p14="http://schemas.microsoft.com/office/powerpoint/2010/main" val="2395184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Style</a:t>
            </a:r>
          </a:p>
        </p:txBody>
      </p:sp>
      <p:sp>
        <p:nvSpPr>
          <p:cNvPr id="4" name="TextBox 3"/>
          <p:cNvSpPr txBox="1"/>
          <p:nvPr/>
        </p:nvSpPr>
        <p:spPr>
          <a:xfrm>
            <a:off x="4999183" y="230923"/>
            <a:ext cx="4144818" cy="6075509"/>
          </a:xfrm>
          <a:prstGeom prst="rect">
            <a:avLst/>
          </a:prstGeom>
          <a:noFill/>
        </p:spPr>
        <p:txBody>
          <a:bodyPr wrap="square" rtlCol="0">
            <a:spAutoFit/>
          </a:bodyPr>
          <a:lstStyle/>
          <a:p>
            <a:pPr marL="285750" indent="-285750">
              <a:lnSpc>
                <a:spcPct val="90000"/>
              </a:lnSpc>
              <a:buFont typeface="Arial"/>
              <a:buChar char="•"/>
            </a:pPr>
            <a:r>
              <a:rPr lang="en-US" sz="2400" dirty="0">
                <a:latin typeface="Georgia"/>
                <a:cs typeface="Georgia"/>
              </a:rPr>
              <a:t>Concise!! This is often an issue for non-native English speakers.</a:t>
            </a:r>
          </a:p>
          <a:p>
            <a:pPr marL="285750" indent="-285750">
              <a:lnSpc>
                <a:spcPct val="90000"/>
              </a:lnSpc>
              <a:buFont typeface="Arial"/>
              <a:buChar char="•"/>
            </a:pPr>
            <a:endParaRPr lang="en-US" sz="2400" dirty="0">
              <a:latin typeface="Georgia"/>
              <a:cs typeface="Georgia"/>
            </a:endParaRPr>
          </a:p>
          <a:p>
            <a:pPr marL="285750" indent="-285750">
              <a:lnSpc>
                <a:spcPct val="90000"/>
              </a:lnSpc>
              <a:buFont typeface="Arial"/>
              <a:buChar char="•"/>
            </a:pPr>
            <a:r>
              <a:rPr lang="en-US" sz="2400" dirty="0">
                <a:latin typeface="Georgia"/>
                <a:cs typeface="Georgia"/>
              </a:rPr>
              <a:t>Generally avoid colloquial or informal language.</a:t>
            </a:r>
          </a:p>
          <a:p>
            <a:pPr marL="285750" indent="-285750">
              <a:lnSpc>
                <a:spcPct val="90000"/>
              </a:lnSpc>
              <a:buFont typeface="Arial"/>
              <a:buChar char="•"/>
            </a:pPr>
            <a:endParaRPr lang="en-US" sz="2400" dirty="0">
              <a:latin typeface="Georgia"/>
              <a:cs typeface="Georgia"/>
            </a:endParaRPr>
          </a:p>
          <a:p>
            <a:pPr marL="285750" indent="-285750">
              <a:lnSpc>
                <a:spcPct val="90000"/>
              </a:lnSpc>
              <a:buFont typeface="Arial"/>
              <a:buChar char="•"/>
            </a:pPr>
            <a:r>
              <a:rPr lang="en-US" sz="2400" dirty="0">
                <a:latin typeface="Georgia"/>
                <a:cs typeface="Georgia"/>
              </a:rPr>
              <a:t>Use appropriate terminology, certain terms have certain meanings.</a:t>
            </a:r>
          </a:p>
          <a:p>
            <a:pPr marL="285750" indent="-285750">
              <a:lnSpc>
                <a:spcPct val="90000"/>
              </a:lnSpc>
              <a:buFont typeface="Arial"/>
              <a:buChar char="•"/>
            </a:pPr>
            <a:endParaRPr lang="en-US" sz="2400" dirty="0">
              <a:latin typeface="Georgia"/>
              <a:cs typeface="Georgia"/>
            </a:endParaRPr>
          </a:p>
          <a:p>
            <a:pPr marL="285750" indent="-285750">
              <a:lnSpc>
                <a:spcPct val="90000"/>
              </a:lnSpc>
              <a:buFont typeface="Arial"/>
              <a:buChar char="•"/>
            </a:pPr>
            <a:r>
              <a:rPr lang="en-US" sz="2400" dirty="0">
                <a:latin typeface="Georgia"/>
                <a:cs typeface="Georgia"/>
              </a:rPr>
              <a:t>Define jargon and acronyms.</a:t>
            </a:r>
          </a:p>
          <a:p>
            <a:pPr>
              <a:lnSpc>
                <a:spcPct val="90000"/>
              </a:lnSpc>
            </a:pPr>
            <a:endParaRPr lang="en-US" sz="2400" dirty="0">
              <a:latin typeface="Georgia"/>
              <a:cs typeface="Georgia"/>
            </a:endParaRPr>
          </a:p>
          <a:p>
            <a:pPr marL="285750" indent="-285750">
              <a:lnSpc>
                <a:spcPct val="90000"/>
              </a:lnSpc>
              <a:buFont typeface="Arial"/>
              <a:buChar char="•"/>
            </a:pPr>
            <a:r>
              <a:rPr lang="en-US" sz="2400" dirty="0">
                <a:latin typeface="Georgia"/>
                <a:cs typeface="Georgia"/>
              </a:rPr>
              <a:t>What about passive voice?</a:t>
            </a:r>
          </a:p>
          <a:p>
            <a:pPr marL="285750" indent="-285750">
              <a:lnSpc>
                <a:spcPct val="90000"/>
              </a:lnSpc>
              <a:buFont typeface="Arial"/>
              <a:buChar char="•"/>
            </a:pPr>
            <a:endParaRPr lang="en-US" sz="2400" dirty="0">
              <a:latin typeface="Georgia"/>
              <a:cs typeface="Georgia"/>
            </a:endParaRPr>
          </a:p>
          <a:p>
            <a:pPr marL="285750" indent="-285750">
              <a:lnSpc>
                <a:spcPct val="90000"/>
              </a:lnSpc>
              <a:buFont typeface="Arial"/>
              <a:buChar char="•"/>
            </a:pPr>
            <a:r>
              <a:rPr lang="en-US" sz="2400" dirty="0">
                <a:latin typeface="Georgia"/>
                <a:cs typeface="Georgia"/>
              </a:rPr>
              <a:t>Need to be understandable to be read.</a:t>
            </a:r>
          </a:p>
        </p:txBody>
      </p:sp>
      <p:pic>
        <p:nvPicPr>
          <p:cNvPr id="5" name="Picture 4" descr="3054426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82" y="975594"/>
            <a:ext cx="4379144" cy="4647045"/>
          </a:xfrm>
          <a:prstGeom prst="rect">
            <a:avLst/>
          </a:prstGeom>
        </p:spPr>
      </p:pic>
    </p:spTree>
    <p:extLst>
      <p:ext uri="{BB962C8B-B14F-4D97-AF65-F5344CB8AC3E}">
        <p14:creationId xmlns:p14="http://schemas.microsoft.com/office/powerpoint/2010/main" val="3220932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ResumeStac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5" y="688105"/>
            <a:ext cx="3797300" cy="5689600"/>
          </a:xfrm>
          <a:prstGeom prst="rect">
            <a:avLst/>
          </a:prstGeom>
          <a:ln>
            <a:solidFill>
              <a:schemeClr val="tx1"/>
            </a:solidFill>
          </a:ln>
        </p:spPr>
      </p:pic>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There Will Be Many Drafts</a:t>
            </a:r>
          </a:p>
        </p:txBody>
      </p:sp>
      <p:sp>
        <p:nvSpPr>
          <p:cNvPr id="6" name="TextBox 5"/>
          <p:cNvSpPr txBox="1"/>
          <p:nvPr/>
        </p:nvSpPr>
        <p:spPr>
          <a:xfrm>
            <a:off x="5149273" y="584214"/>
            <a:ext cx="3740727" cy="5262979"/>
          </a:xfrm>
          <a:prstGeom prst="rect">
            <a:avLst/>
          </a:prstGeom>
          <a:noFill/>
        </p:spPr>
        <p:txBody>
          <a:bodyPr wrap="square" rtlCol="0">
            <a:spAutoFit/>
          </a:bodyPr>
          <a:lstStyle/>
          <a:p>
            <a:pPr marL="285750" indent="-285750">
              <a:buFont typeface="Arial"/>
              <a:buChar char="•"/>
            </a:pPr>
            <a:r>
              <a:rPr lang="en-US" sz="2400" dirty="0">
                <a:latin typeface="Georgia"/>
                <a:cs typeface="Georgia"/>
              </a:rPr>
              <a:t>Don’t be a perfectionist. Initial drafts are not expected to be good.</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Be prepared for many edits and drafts, particularly the more authors/supervisors there are.</a:t>
            </a:r>
          </a:p>
          <a:p>
            <a:pPr marL="285750" indent="-285750">
              <a:buFont typeface="Arial"/>
              <a:buChar char="•"/>
            </a:pPr>
            <a:endParaRPr lang="en-US" sz="2400" dirty="0">
              <a:latin typeface="Georgia"/>
              <a:cs typeface="Georgia"/>
            </a:endParaRPr>
          </a:p>
          <a:p>
            <a:pPr marL="285750" indent="-285750">
              <a:buFont typeface="Arial"/>
              <a:buChar char="•"/>
            </a:pPr>
            <a:r>
              <a:rPr lang="en-US" sz="2400" dirty="0">
                <a:latin typeface="Georgia"/>
                <a:cs typeface="Georgia"/>
              </a:rPr>
              <a:t>When you think you have a final draft, you don’t.</a:t>
            </a:r>
          </a:p>
          <a:p>
            <a:endParaRPr lang="en-US" sz="2400" dirty="0">
              <a:latin typeface="Georgia"/>
              <a:cs typeface="Georgia"/>
            </a:endParaRPr>
          </a:p>
        </p:txBody>
      </p:sp>
    </p:spTree>
    <p:extLst>
      <p:ext uri="{BB962C8B-B14F-4D97-AF65-F5344CB8AC3E}">
        <p14:creationId xmlns:p14="http://schemas.microsoft.com/office/powerpoint/2010/main" val="1771806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9144000" cy="461665"/>
          </a:xfrm>
          <a:prstGeom prst="rect">
            <a:avLst/>
          </a:prstGeom>
          <a:noFill/>
        </p:spPr>
        <p:txBody>
          <a:bodyPr wrap="square" rtlCol="0">
            <a:spAutoFit/>
          </a:bodyPr>
          <a:lstStyle/>
          <a:p>
            <a:r>
              <a:rPr lang="en-US" sz="2400" b="1" dirty="0">
                <a:latin typeface="Georgia"/>
                <a:cs typeface="Georgia"/>
              </a:rPr>
              <a:t>A Picture is Worth a Thousand Words</a:t>
            </a:r>
          </a:p>
        </p:txBody>
      </p:sp>
      <p:pic>
        <p:nvPicPr>
          <p:cNvPr id="7" name="Picture 6" descr="figure.pdf">
            <a:extLst>
              <a:ext uri="{FF2B5EF4-FFF2-40B4-BE49-F238E27FC236}">
                <a16:creationId xmlns:a16="http://schemas.microsoft.com/office/drawing/2014/main" id="{B1D15851-548E-7E4C-8C98-892C31E63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8152" y="613561"/>
            <a:ext cx="7227695" cy="5630878"/>
          </a:xfrm>
          <a:prstGeom prst="rect">
            <a:avLst/>
          </a:prstGeom>
        </p:spPr>
      </p:pic>
    </p:spTree>
    <p:extLst>
      <p:ext uri="{BB962C8B-B14F-4D97-AF65-F5344CB8AC3E}">
        <p14:creationId xmlns:p14="http://schemas.microsoft.com/office/powerpoint/2010/main" val="10146709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CF67D92CB1F44DB28C2D83471FC062" ma:contentTypeVersion="10" ma:contentTypeDescription="Create a new document." ma:contentTypeScope="" ma:versionID="3fab57575eadac5d223da289efb369e0">
  <xsd:schema xmlns:xsd="http://www.w3.org/2001/XMLSchema" xmlns:xs="http://www.w3.org/2001/XMLSchema" xmlns:p="http://schemas.microsoft.com/office/2006/metadata/properties" xmlns:ns2="8fb7119e-831b-4203-9e69-6525ea818a0e" targetNamespace="http://schemas.microsoft.com/office/2006/metadata/properties" ma:root="true" ma:fieldsID="c8d3d4dde55966d7a86979b58c9726b2" ns2:_="">
    <xsd:import namespace="8fb7119e-831b-4203-9e69-6525ea818a0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b7119e-831b-4203-9e69-6525ea818a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DE6499-C251-4D2C-8DF1-AFFCFB5F5F0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51C7C1E-841C-425E-9C2A-649D7D6BAF59}">
  <ds:schemaRefs>
    <ds:schemaRef ds:uri="http://schemas.microsoft.com/sharepoint/v3/contenttype/forms"/>
  </ds:schemaRefs>
</ds:datastoreItem>
</file>

<file path=customXml/itemProps3.xml><?xml version="1.0" encoding="utf-8"?>
<ds:datastoreItem xmlns:ds="http://schemas.openxmlformats.org/officeDocument/2006/customXml" ds:itemID="{52EC5139-B667-4C97-A8DC-5AA7A6252F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fb7119e-831b-4203-9e69-6525ea818a0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2153</TotalTime>
  <Words>1619</Words>
  <Application>Microsoft Office PowerPoint</Application>
  <PresentationFormat>Affichage à l'écran (4:3)</PresentationFormat>
  <Paragraphs>336</Paragraphs>
  <Slides>41</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41</vt:i4>
      </vt:variant>
    </vt:vector>
  </HeadingPairs>
  <TitlesOfParts>
    <vt:vector size="47" baseType="lpstr">
      <vt:lpstr>Arial</vt:lpstr>
      <vt:lpstr>Calibri</vt:lpstr>
      <vt:lpstr>Courier New</vt:lpstr>
      <vt:lpstr>Georgia</vt:lpstr>
      <vt:lpstr>Wingdings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Kyle Dexter</dc:creator>
  <cp:lastModifiedBy>Mylène RECEVEUR</cp:lastModifiedBy>
  <cp:revision>85</cp:revision>
  <cp:lastPrinted>2016-10-02T17:13:37Z</cp:lastPrinted>
  <dcterms:created xsi:type="dcterms:W3CDTF">2014-10-12T09:27:48Z</dcterms:created>
  <dcterms:modified xsi:type="dcterms:W3CDTF">2021-01-26T14:10:23Z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0x01010069CF67D92CB1F44DB28C2D83471FC062</vt:lpwstr>
  </property>
</Properties>
</file>